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p:regular r:id="rId20"/>
      <p:bold r:id="rId21"/>
      <p:italic r:id="rId22"/>
      <p:boldItalic r:id="rId23"/>
    </p:embeddedFont>
    <p:embeddedFont>
      <p:font typeface="Oswald"/>
      <p:regular r:id="rId24"/>
      <p:bold r:id="rId25"/>
    </p:embeddedFont>
    <p:embeddedFont>
      <p:font typeface="Source Sans Pr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Oswald-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SourceSansPro-regular.fntdata"/><Relationship Id="rId25" Type="http://schemas.openxmlformats.org/officeDocument/2006/relationships/font" Target="fonts/Oswald-bold.fntdata"/><Relationship Id="rId28" Type="http://schemas.openxmlformats.org/officeDocument/2006/relationships/font" Target="fonts/SourceSansPro-italic.fntdata"/><Relationship Id="rId27" Type="http://schemas.openxmlformats.org/officeDocument/2006/relationships/font" Target="fonts/SourceSansPr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SourceSansPr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86b849fc68_1_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86b849fc68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Good afternoon all. My name is Edward and I am joined by my colleagues Shishir, Praveen and Josh today. Our team is going to spend around 15 minutes to present how we use machine learning technique , to predict the residential house price in Iowa. Our target audience is the buyers and sellers who like to buy or sell their house.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first start with the problem statement and baseline model result that we have obtained  , follow by my colleagues to present different modeling and results that our team have performed and obtained.</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86bcdbf0db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86bcdbf0db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You can see in this first graph the mean absolute error drops dramatically until 90 or so and then slowly tapers.  </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 sz="1200">
                <a:highlight>
                  <a:srgbClr val="FFFFFF"/>
                </a:highlight>
              </a:rPr>
              <a:t>The model accuracy is pretty good for homes less than $400,000, but then takes a </a:t>
            </a:r>
            <a:r>
              <a:rPr lang="en" sz="1200">
                <a:highlight>
                  <a:srgbClr val="FFFFFF"/>
                </a:highlight>
              </a:rPr>
              <a:t>nosedive - there must be other factors at play once you hit a certain price point.  </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 sz="1200">
                <a:highlight>
                  <a:srgbClr val="FFFFFF"/>
                </a:highlight>
              </a:rPr>
              <a:t>As you can see, the errors are normally distributed, which is what we had hoped for.</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86bcdbf0db_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86bcdbf0db_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found that adding PCA to both the Linear Regression and KNN had a positive non-trivial impact on the model’s accuracy.  We suspect with more data and further development, the neural network would exceed all the previous models in terms of accuracy.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However, a linear regression with PCA ended up being the most accurate in our project.  The accuracy with the test data was 0.905, which we felt was good.</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8efba323b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8efba323b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8efba323b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8efba323b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86b849fc68_1_4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86b849fc68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Our Problem Statement for this project is : </a:t>
            </a:r>
            <a:endParaRPr sz="1200"/>
          </a:p>
          <a:p>
            <a:pPr indent="-298450" lvl="0" marL="457200" rtl="0" algn="l">
              <a:spcBef>
                <a:spcPts val="0"/>
              </a:spcBef>
              <a:spcAft>
                <a:spcPts val="0"/>
              </a:spcAft>
              <a:buSzPts val="1100"/>
              <a:buChar char="-"/>
            </a:pPr>
            <a:r>
              <a:rPr lang="en" sz="1200"/>
              <a:t>Use Machine Learning technique to predict the house prices with Kaggle datasets, and the dataset comprises 79 features such as price, locations, areas etc. </a:t>
            </a:r>
            <a:endParaRPr sz="1200"/>
          </a:p>
          <a:p>
            <a:pPr indent="-304800" lvl="0" marL="457200" rtl="0" algn="l">
              <a:spcBef>
                <a:spcPts val="0"/>
              </a:spcBef>
              <a:spcAft>
                <a:spcPts val="0"/>
              </a:spcAft>
              <a:buSzPts val="1200"/>
              <a:buChar char="-"/>
            </a:pPr>
            <a:r>
              <a:rPr lang="en" sz="1200">
                <a:highlight>
                  <a:srgbClr val="FFFFFF"/>
                </a:highlight>
              </a:rPr>
              <a:t>As the prices of the houses are continuous and real valued outputs, therefore , we consider this is “Regression” problem. </a:t>
            </a:r>
            <a:endParaRPr sz="1200"/>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8efba323b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8efba323b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100"/>
              </a:spcBef>
              <a:spcAft>
                <a:spcPts val="0"/>
              </a:spcAft>
              <a:buSzPts val="1200"/>
              <a:buChar char="●"/>
            </a:pPr>
            <a:r>
              <a:rPr lang="en" sz="1200">
                <a:highlight>
                  <a:srgbClr val="FFFFFF"/>
                </a:highlight>
              </a:rPr>
              <a:t>We started our baseline model with Linear Regression with </a:t>
            </a:r>
            <a:r>
              <a:rPr lang="en" sz="1200">
                <a:highlight>
                  <a:srgbClr val="FFFFFF"/>
                </a:highlight>
              </a:rPr>
              <a:t>two selected features which are Above grade (ground) living area(GrLiveArea)  and Lot size (Lot Area) , they are both related to house area. </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The R -square values that we obtained for the baseline models are all below 0.5.</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So we performed more analysis and modeling to improve the prediction accuracy and </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next I will hand over to Shishir to walk through some of the improved models that we have done. Thank you</a:t>
            </a:r>
            <a:endParaRPr sz="1200">
              <a:highlight>
                <a:srgbClr val="FFFFFF"/>
              </a:highlight>
            </a:endParaRPr>
          </a:p>
          <a:p>
            <a:pPr indent="0" lvl="0" marL="0" rtl="0" algn="l">
              <a:spcBef>
                <a:spcPts val="70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8e3fd96b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8e3fd96b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took the following approach. We divided the project in 5 phases.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We started with EDA and Pre-processing.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We noticed data consisted of numerical and categorical features which will require different type of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looked at the null value or missing values in the data. For columns that had more than 10 values missing we removed those columns from the dataset. For columns that had less than 10 missing values we imputed the value. For categorical features we used the most-frequent strategy. For numerical features we used the average.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we removed columns that were not relevant for our analysis. For example we removed column named ‘id’ or any variables that were linear combination of other variables.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we visualized the target variable “sales price” through a histogram plot. Because the histogram was skewed we decided to transform “sales price” using lognormal.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Fourth, we also used the correlation matrix to decide which dependent variables are most correlated with the target variables and then chose the top variables with correlation more than 0.5.</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Then we moved to Feature Engineering</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a:t>
            </a:r>
            <a:r>
              <a:rPr lang="en"/>
              <a:t>e performed feature engineering by transforming and scaling the numerical features using StandardScaler and categorical features using onehotencoding.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derived a new feature “age of the house” by subtracting YearSold with YearBuilt.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Then we moved to modeling</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Then we chose both linear and non-linear models. We experimented with the models with and without PCA.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Then we performed Hyperparameter Tuning and evaluated the model based on R-Square score.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Lastly we selected the best model for predicting the SalePrice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8e3fd96ba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8e3fd96ba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8e3fd96ba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8e3fd96ba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like to cover few details about the linear regression model. </a:t>
            </a:r>
            <a:endParaRPr/>
          </a:p>
          <a:p>
            <a:pPr indent="0" lvl="0" marL="0" rtl="0" algn="l">
              <a:spcBef>
                <a:spcPts val="0"/>
              </a:spcBef>
              <a:spcAft>
                <a:spcPts val="0"/>
              </a:spcAft>
              <a:buNone/>
            </a:pPr>
            <a:r>
              <a:rPr lang="en"/>
              <a:t>We ran linear regression with and without PCA.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Linear regression without PCA</a:t>
            </a:r>
            <a:endParaRPr/>
          </a:p>
          <a:p>
            <a:pPr indent="0" lvl="0" marL="0" rtl="0" algn="l">
              <a:spcBef>
                <a:spcPts val="0"/>
              </a:spcBef>
              <a:spcAft>
                <a:spcPts val="0"/>
              </a:spcAft>
              <a:buNone/>
            </a:pPr>
            <a:r>
              <a:rPr lang="en"/>
              <a:t>We chose the most correlated numerical values as independent variables. Also, we ensured  those variables matched our intuition. </a:t>
            </a:r>
            <a:endParaRPr/>
          </a:p>
          <a:p>
            <a:pPr indent="0" lvl="0" marL="0" rtl="0" algn="l">
              <a:spcBef>
                <a:spcPts val="0"/>
              </a:spcBef>
              <a:spcAft>
                <a:spcPts val="0"/>
              </a:spcAft>
              <a:buNone/>
            </a:pPr>
            <a:r>
              <a:rPr lang="en"/>
              <a:t>Next we chose 2 most relevant categorical value which is location or neighborhood as well as the condition of the house at the time of sale. We used our domain knowledge to choose these 2 variables</a:t>
            </a:r>
            <a:endParaRPr/>
          </a:p>
          <a:p>
            <a:pPr indent="0" lvl="0" marL="0" rtl="0" algn="l">
              <a:spcBef>
                <a:spcPts val="0"/>
              </a:spcBef>
              <a:spcAft>
                <a:spcPts val="0"/>
              </a:spcAft>
              <a:buNone/>
            </a:pPr>
            <a:r>
              <a:rPr lang="en"/>
              <a:t>We got R-square value between the actual and predicted value of 0.823 on training data and 0.817 on the development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Linear regression with PCA</a:t>
            </a:r>
            <a:endParaRPr/>
          </a:p>
          <a:p>
            <a:pPr indent="0" lvl="0" marL="0" rtl="0" algn="l">
              <a:spcBef>
                <a:spcPts val="0"/>
              </a:spcBef>
              <a:spcAft>
                <a:spcPts val="0"/>
              </a:spcAft>
              <a:buNone/>
            </a:pPr>
            <a:r>
              <a:rPr lang="en"/>
              <a:t>We chose the same numerical values as before however for the categorical values we assumed we do not have any domain expertise. Instead we took all the categorical data, onehotencoded the data and then performed dimensionality reduction using PCA. We found out 95% of the variance was explained by first 130 PCA components. We added those components to our 4 numerical variables and ran regression. This resulted in R-square value of 0.909 on training data and 0.886 on development data</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86bcdbf0db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6bcdbf0db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200">
                <a:highlight>
                  <a:srgbClr val="FFFFFF"/>
                </a:highlight>
              </a:rPr>
              <a:t>Continuing with other machine learning models, we tried some non linear models. We ran DecisionTree model so that </a:t>
            </a:r>
            <a:endParaRPr sz="1200">
              <a:highlight>
                <a:srgbClr val="FFFFFF"/>
              </a:highlight>
            </a:endParaRPr>
          </a:p>
          <a:p>
            <a:pPr indent="-304800" lvl="1" marL="914400" rtl="0" algn="l">
              <a:lnSpc>
                <a:spcPct val="115000"/>
              </a:lnSpc>
              <a:spcBef>
                <a:spcPts val="1100"/>
              </a:spcBef>
              <a:spcAft>
                <a:spcPts val="0"/>
              </a:spcAft>
              <a:buSzPts val="1200"/>
              <a:buAutoNum type="alphaLcPeriod"/>
            </a:pPr>
            <a:r>
              <a:rPr lang="en" sz="1200">
                <a:highlight>
                  <a:srgbClr val="FFFFFF"/>
                </a:highlight>
              </a:rPr>
              <a:t>We understand the critical features in the data that influence the sales price</a:t>
            </a:r>
            <a:endParaRPr sz="1200">
              <a:highlight>
                <a:srgbClr val="FFFFFF"/>
              </a:highlight>
            </a:endParaRPr>
          </a:p>
          <a:p>
            <a:pPr indent="-304800" lvl="1" marL="914400" rtl="0" algn="l">
              <a:lnSpc>
                <a:spcPct val="115000"/>
              </a:lnSpc>
              <a:spcBef>
                <a:spcPts val="0"/>
              </a:spcBef>
              <a:spcAft>
                <a:spcPts val="0"/>
              </a:spcAft>
              <a:buSzPts val="1200"/>
              <a:buAutoNum type="alphaLcPeriod"/>
            </a:pPr>
            <a:r>
              <a:rPr lang="en" sz="1200">
                <a:highlight>
                  <a:srgbClr val="FFFFFF"/>
                </a:highlight>
              </a:rPr>
              <a:t>also, to keep the model simple and easy to interpret like how we make the decisions using the data in our day to day life.</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chemeClr val="lt1"/>
                </a:highlight>
              </a:rPr>
              <a:t>For DecissionTreeRegression, after tuning different hyper parameters, we concluded to run the model with minimum samples per split as 45 and tree_depth as default.</a:t>
            </a:r>
            <a:endParaRPr sz="1200">
              <a:highlight>
                <a:schemeClr val="lt1"/>
              </a:highlight>
            </a:endParaRPr>
          </a:p>
          <a:p>
            <a:pPr indent="-304800" lvl="0" marL="457200" rtl="0" algn="l">
              <a:lnSpc>
                <a:spcPct val="115000"/>
              </a:lnSpc>
              <a:spcBef>
                <a:spcPts val="0"/>
              </a:spcBef>
              <a:spcAft>
                <a:spcPts val="0"/>
              </a:spcAft>
              <a:buSzPts val="1200"/>
              <a:buChar char="●"/>
            </a:pPr>
            <a:r>
              <a:rPr lang="en" sz="1200">
                <a:highlight>
                  <a:schemeClr val="lt1"/>
                </a:highlight>
              </a:rPr>
              <a:t>After training the model and running it on development data, we got the tree with depth of 10 and features like:</a:t>
            </a:r>
            <a:endParaRPr sz="1200">
              <a:highlight>
                <a:schemeClr val="lt1"/>
              </a:highlight>
            </a:endParaRPr>
          </a:p>
          <a:p>
            <a:pPr indent="-304800" lvl="1" marL="914400" rtl="0" algn="l">
              <a:lnSpc>
                <a:spcPct val="115000"/>
              </a:lnSpc>
              <a:spcBef>
                <a:spcPts val="0"/>
              </a:spcBef>
              <a:spcAft>
                <a:spcPts val="0"/>
              </a:spcAft>
              <a:buClr>
                <a:srgbClr val="595959"/>
              </a:buClr>
              <a:buSzPts val="1200"/>
              <a:buAutoNum type="alphaLcPeriod"/>
            </a:pPr>
            <a:r>
              <a:rPr lang="en" sz="1200">
                <a:solidFill>
                  <a:srgbClr val="595959"/>
                </a:solidFill>
              </a:rPr>
              <a:t>HouseAge; GroundLivingArea; TotalBsmtSF; GarageArea etc. in the top levels of the tree</a:t>
            </a:r>
            <a:endParaRPr sz="1200">
              <a:solidFill>
                <a:srgbClr val="595959"/>
              </a:solidFill>
            </a:endParaRPr>
          </a:p>
          <a:p>
            <a:pPr indent="-304800" lvl="1" marL="914400" rtl="0" algn="l">
              <a:lnSpc>
                <a:spcPct val="115000"/>
              </a:lnSpc>
              <a:spcBef>
                <a:spcPts val="0"/>
              </a:spcBef>
              <a:spcAft>
                <a:spcPts val="0"/>
              </a:spcAft>
              <a:buClr>
                <a:srgbClr val="595959"/>
              </a:buClr>
              <a:buSzPts val="1200"/>
              <a:buAutoNum type="alphaLcPeriod"/>
            </a:pPr>
            <a:r>
              <a:rPr lang="en" sz="1200">
                <a:solidFill>
                  <a:srgbClr val="595959"/>
                </a:solidFill>
              </a:rPr>
              <a:t>With DecissionTree model, we got the accuracy of 79%.</a:t>
            </a:r>
            <a:endParaRPr sz="1200">
              <a:solidFill>
                <a:srgbClr val="595959"/>
              </a:solidFill>
            </a:endParaRPr>
          </a:p>
          <a:p>
            <a:pPr indent="0" lvl="0" marL="0" rtl="0" algn="l">
              <a:spcBef>
                <a:spcPts val="160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86bcdbf0db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86bcdbf0db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Alter the DecissionTree model, we also tried K-Nearest Neighbor model. Here we use the same data we got after the binarization and </a:t>
            </a:r>
            <a:r>
              <a:rPr lang="en" sz="1200"/>
              <a:t>dimensionality</a:t>
            </a:r>
            <a:r>
              <a:rPr lang="en" sz="1200"/>
              <a:t> reduction as Shishir explained earlier, which has 134 features.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We ran the K nearest neighbor model to predict the sales price for various Ks and we observed the </a:t>
            </a:r>
            <a:r>
              <a:rPr lang="en" sz="1200"/>
              <a:t>highest</a:t>
            </a:r>
            <a:r>
              <a:rPr lang="en" sz="1200"/>
              <a:t> accuracy from  model with k as 4, and we got 84.4% accuracy with mean squared error of 0.025.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Josh will continue more …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86bcdbf0db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86bcdbf0db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our final model we used a neural network, specifically, we Keras with a TensorFlow backend. A basic neural net was straightforward to create, fit and </a:t>
            </a:r>
            <a:r>
              <a:rPr lang="en" sz="1200"/>
              <a:t>evaluate</a:t>
            </a:r>
            <a:r>
              <a:rPr lang="en" sz="1200"/>
              <a:t> as the other model types with a couple of noteworthy differences.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First, we created and compiled the model. The team has not developed the intuition to know how many layers are optimal and the </a:t>
            </a:r>
            <a:r>
              <a:rPr lang="en" sz="1200"/>
              <a:t>optimal</a:t>
            </a:r>
            <a:r>
              <a:rPr lang="en" sz="1200"/>
              <a:t> depth of those layers based on the type and shape of the training data, so we used just a basic network with three layers with a total of 12,929 parameters. We used mean squared error as our loss function and ADAM as our optimizer.  Keras handles the validation data splitting internally, which we thought was pretty cool.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Next, we fitted the model. During the fitting you can pass a callback method, this callback gets called on every epoch. I found this early stop callback which causes the fitting to stop if the validation loss starts to increase, waiting for 10 epochs before stopping.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After we fit the model, you evaluated it’s r-squared against the validation data, which came out to be 0.817.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78" name="Shape 78"/>
        <p:cNvGrpSpPr/>
        <p:nvPr/>
      </p:nvGrpSpPr>
      <p:grpSpPr>
        <a:xfrm>
          <a:off x="0" y="0"/>
          <a:ext cx="0" cy="0"/>
          <a:chOff x="0" y="0"/>
          <a:chExt cx="0" cy="0"/>
        </a:xfrm>
      </p:grpSpPr>
      <p:sp>
        <p:nvSpPr>
          <p:cNvPr id="79" name="Google Shape;79;p14"/>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80" name="Google Shape;80;p14"/>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81" name="Google Shape;81;p14"/>
          <p:cNvSpPr/>
          <p:nvPr/>
        </p:nvSpPr>
        <p:spPr>
          <a:xfrm rot="8100000">
            <a:off x="1847981" y="18145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rot="8100000">
            <a:off x="6038981" y="20984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rot="8100000">
            <a:off x="7181981" y="21317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4"/>
          <p:cNvGrpSpPr/>
          <p:nvPr/>
        </p:nvGrpSpPr>
        <p:grpSpPr>
          <a:xfrm>
            <a:off x="-9525" y="2024075"/>
            <a:ext cx="9167825" cy="595300"/>
            <a:chOff x="-9525" y="4462475"/>
            <a:chExt cx="9167825" cy="595300"/>
          </a:xfrm>
        </p:grpSpPr>
        <p:sp>
          <p:nvSpPr>
            <p:cNvPr id="85" name="Google Shape;85;p14"/>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86" name="Google Shape;86;p14"/>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87" name="Google Shape;87;p14"/>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88" name="Google Shape;88;p14"/>
          <p:cNvGrpSpPr/>
          <p:nvPr/>
        </p:nvGrpSpPr>
        <p:grpSpPr>
          <a:xfrm>
            <a:off x="-42837" y="2005088"/>
            <a:ext cx="9229575" cy="642787"/>
            <a:chOff x="-42837" y="4443488"/>
            <a:chExt cx="9229575" cy="642787"/>
          </a:xfrm>
        </p:grpSpPr>
        <p:sp>
          <p:nvSpPr>
            <p:cNvPr id="89" name="Google Shape;89;p14"/>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14"/>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rot="8100000">
            <a:off x="8699949" y="18907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ph type="ctrTitle"/>
          </p:nvPr>
        </p:nvSpPr>
        <p:spPr>
          <a:xfrm>
            <a:off x="2847975" y="3363425"/>
            <a:ext cx="5610300" cy="11598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19" name="Shape 119"/>
        <p:cNvGrpSpPr/>
        <p:nvPr/>
      </p:nvGrpSpPr>
      <p:grpSpPr>
        <a:xfrm>
          <a:off x="0" y="0"/>
          <a:ext cx="0" cy="0"/>
          <a:chOff x="0" y="0"/>
          <a:chExt cx="0" cy="0"/>
        </a:xfrm>
      </p:grpSpPr>
      <p:sp>
        <p:nvSpPr>
          <p:cNvPr id="120" name="Google Shape;120;p15"/>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121" name="Google Shape;121;p15"/>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122" name="Google Shape;122;p15"/>
          <p:cNvSpPr/>
          <p:nvPr/>
        </p:nvSpPr>
        <p:spPr>
          <a:xfrm rot="8100000">
            <a:off x="1847981" y="18145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rot="8100000">
            <a:off x="6038981" y="20984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rot="8100000">
            <a:off x="7181981" y="21317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5"/>
          <p:cNvGrpSpPr/>
          <p:nvPr/>
        </p:nvGrpSpPr>
        <p:grpSpPr>
          <a:xfrm>
            <a:off x="-9525" y="2024075"/>
            <a:ext cx="9167825" cy="595300"/>
            <a:chOff x="-9525" y="4462475"/>
            <a:chExt cx="9167825" cy="595300"/>
          </a:xfrm>
        </p:grpSpPr>
        <p:sp>
          <p:nvSpPr>
            <p:cNvPr id="126" name="Google Shape;126;p15"/>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127" name="Google Shape;127;p15"/>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128" name="Google Shape;128;p15"/>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129" name="Google Shape;129;p15"/>
          <p:cNvGrpSpPr/>
          <p:nvPr/>
        </p:nvGrpSpPr>
        <p:grpSpPr>
          <a:xfrm>
            <a:off x="-42837" y="2005088"/>
            <a:ext cx="9229575" cy="642787"/>
            <a:chOff x="-42837" y="4443488"/>
            <a:chExt cx="9229575" cy="642787"/>
          </a:xfrm>
        </p:grpSpPr>
        <p:sp>
          <p:nvSpPr>
            <p:cNvPr id="130" name="Google Shape;130;p15"/>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5"/>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rot="8100000">
            <a:off x="8699949" y="18907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txBox="1"/>
          <p:nvPr>
            <p:ph type="ctrTitle"/>
          </p:nvPr>
        </p:nvSpPr>
        <p:spPr>
          <a:xfrm>
            <a:off x="2309350" y="3031150"/>
            <a:ext cx="52146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3600"/>
              <a:buNone/>
              <a:defRPr sz="3600">
                <a:solidFill>
                  <a:srgbClr val="FFFFFF"/>
                </a:solidFill>
              </a:defRPr>
            </a:lvl2pPr>
            <a:lvl3pPr lvl="2" rtl="0" algn="r">
              <a:spcBef>
                <a:spcPts val="0"/>
              </a:spcBef>
              <a:spcAft>
                <a:spcPts val="0"/>
              </a:spcAft>
              <a:buClr>
                <a:srgbClr val="FFFFFF"/>
              </a:buClr>
              <a:buSzPts val="3600"/>
              <a:buNone/>
              <a:defRPr sz="3600">
                <a:solidFill>
                  <a:srgbClr val="FFFFFF"/>
                </a:solidFill>
              </a:defRPr>
            </a:lvl3pPr>
            <a:lvl4pPr lvl="3" rtl="0" algn="r">
              <a:spcBef>
                <a:spcPts val="0"/>
              </a:spcBef>
              <a:spcAft>
                <a:spcPts val="0"/>
              </a:spcAft>
              <a:buClr>
                <a:srgbClr val="FFFFFF"/>
              </a:buClr>
              <a:buSzPts val="3600"/>
              <a:buNone/>
              <a:defRPr sz="3600">
                <a:solidFill>
                  <a:srgbClr val="FFFFFF"/>
                </a:solidFill>
              </a:defRPr>
            </a:lvl4pPr>
            <a:lvl5pPr lvl="4" rtl="0" algn="r">
              <a:spcBef>
                <a:spcPts val="0"/>
              </a:spcBef>
              <a:spcAft>
                <a:spcPts val="0"/>
              </a:spcAft>
              <a:buClr>
                <a:srgbClr val="FFFFFF"/>
              </a:buClr>
              <a:buSzPts val="3600"/>
              <a:buNone/>
              <a:defRPr sz="3600">
                <a:solidFill>
                  <a:srgbClr val="FFFFFF"/>
                </a:solidFill>
              </a:defRPr>
            </a:lvl5pPr>
            <a:lvl6pPr lvl="5" rtl="0" algn="r">
              <a:spcBef>
                <a:spcPts val="0"/>
              </a:spcBef>
              <a:spcAft>
                <a:spcPts val="0"/>
              </a:spcAft>
              <a:buClr>
                <a:srgbClr val="FFFFFF"/>
              </a:buClr>
              <a:buSzPts val="3600"/>
              <a:buNone/>
              <a:defRPr sz="3600">
                <a:solidFill>
                  <a:srgbClr val="FFFFFF"/>
                </a:solidFill>
              </a:defRPr>
            </a:lvl6pPr>
            <a:lvl7pPr lvl="6" rtl="0" algn="r">
              <a:spcBef>
                <a:spcPts val="0"/>
              </a:spcBef>
              <a:spcAft>
                <a:spcPts val="0"/>
              </a:spcAft>
              <a:buClr>
                <a:srgbClr val="FFFFFF"/>
              </a:buClr>
              <a:buSzPts val="3600"/>
              <a:buNone/>
              <a:defRPr sz="3600">
                <a:solidFill>
                  <a:srgbClr val="FFFFFF"/>
                </a:solidFill>
              </a:defRPr>
            </a:lvl7pPr>
            <a:lvl8pPr lvl="7" rtl="0" algn="r">
              <a:spcBef>
                <a:spcPts val="0"/>
              </a:spcBef>
              <a:spcAft>
                <a:spcPts val="0"/>
              </a:spcAft>
              <a:buClr>
                <a:srgbClr val="FFFFFF"/>
              </a:buClr>
              <a:buSzPts val="3600"/>
              <a:buNone/>
              <a:defRPr sz="3600">
                <a:solidFill>
                  <a:srgbClr val="FFFFFF"/>
                </a:solidFill>
              </a:defRPr>
            </a:lvl8pPr>
            <a:lvl9pPr lvl="8" rtl="0" algn="r">
              <a:spcBef>
                <a:spcPts val="0"/>
              </a:spcBef>
              <a:spcAft>
                <a:spcPts val="0"/>
              </a:spcAft>
              <a:buClr>
                <a:srgbClr val="FFFFFF"/>
              </a:buClr>
              <a:buSzPts val="3600"/>
              <a:buNone/>
              <a:defRPr sz="3600">
                <a:solidFill>
                  <a:srgbClr val="FFFFFF"/>
                </a:solidFill>
              </a:defRPr>
            </a:lvl9pPr>
          </a:lstStyle>
          <a:p/>
        </p:txBody>
      </p:sp>
      <p:sp>
        <p:nvSpPr>
          <p:cNvPr id="160" name="Google Shape;160;p15"/>
          <p:cNvSpPr txBox="1"/>
          <p:nvPr>
            <p:ph idx="1" type="subTitle"/>
          </p:nvPr>
        </p:nvSpPr>
        <p:spPr>
          <a:xfrm>
            <a:off x="2309441" y="4059250"/>
            <a:ext cx="52146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2000"/>
              <a:buNone/>
              <a:defRPr>
                <a:solidFill>
                  <a:srgbClr val="FFFFFF"/>
                </a:solidFill>
              </a:defRPr>
            </a:lvl1pPr>
            <a:lvl2pPr lvl="1" rtl="0" algn="r">
              <a:spcBef>
                <a:spcPts val="0"/>
              </a:spcBef>
              <a:spcAft>
                <a:spcPts val="0"/>
              </a:spcAft>
              <a:buClr>
                <a:srgbClr val="FFFFFF"/>
              </a:buClr>
              <a:buSzPts val="3000"/>
              <a:buNone/>
              <a:defRPr sz="3000">
                <a:solidFill>
                  <a:srgbClr val="FFFFFF"/>
                </a:solidFill>
              </a:defRPr>
            </a:lvl2pPr>
            <a:lvl3pPr lvl="2" rtl="0" algn="r">
              <a:spcBef>
                <a:spcPts val="0"/>
              </a:spcBef>
              <a:spcAft>
                <a:spcPts val="0"/>
              </a:spcAft>
              <a:buClr>
                <a:srgbClr val="FFFFFF"/>
              </a:buClr>
              <a:buSzPts val="3000"/>
              <a:buNone/>
              <a:defRPr sz="3000">
                <a:solidFill>
                  <a:srgbClr val="FFFFFF"/>
                </a:solidFill>
              </a:defRPr>
            </a:lvl3pPr>
            <a:lvl4pPr lvl="3" rtl="0" algn="r">
              <a:spcBef>
                <a:spcPts val="0"/>
              </a:spcBef>
              <a:spcAft>
                <a:spcPts val="0"/>
              </a:spcAft>
              <a:buClr>
                <a:srgbClr val="FFFFFF"/>
              </a:buClr>
              <a:buSzPts val="3000"/>
              <a:buNone/>
              <a:defRPr sz="3000">
                <a:solidFill>
                  <a:srgbClr val="FFFFFF"/>
                </a:solidFill>
              </a:defRPr>
            </a:lvl4pPr>
            <a:lvl5pPr lvl="4" rtl="0" algn="r">
              <a:spcBef>
                <a:spcPts val="0"/>
              </a:spcBef>
              <a:spcAft>
                <a:spcPts val="0"/>
              </a:spcAft>
              <a:buClr>
                <a:srgbClr val="FFFFFF"/>
              </a:buClr>
              <a:buSzPts val="3000"/>
              <a:buNone/>
              <a:defRPr sz="3000">
                <a:solidFill>
                  <a:srgbClr val="FFFFFF"/>
                </a:solidFill>
              </a:defRPr>
            </a:lvl5pPr>
            <a:lvl6pPr lvl="5" rtl="0" algn="r">
              <a:spcBef>
                <a:spcPts val="0"/>
              </a:spcBef>
              <a:spcAft>
                <a:spcPts val="0"/>
              </a:spcAft>
              <a:buClr>
                <a:srgbClr val="FFFFFF"/>
              </a:buClr>
              <a:buSzPts val="3000"/>
              <a:buNone/>
              <a:defRPr sz="3000">
                <a:solidFill>
                  <a:srgbClr val="FFFFFF"/>
                </a:solidFill>
              </a:defRPr>
            </a:lvl6pPr>
            <a:lvl7pPr lvl="6" rtl="0" algn="r">
              <a:spcBef>
                <a:spcPts val="0"/>
              </a:spcBef>
              <a:spcAft>
                <a:spcPts val="0"/>
              </a:spcAft>
              <a:buClr>
                <a:srgbClr val="FFFFFF"/>
              </a:buClr>
              <a:buSzPts val="3000"/>
              <a:buNone/>
              <a:defRPr sz="3000">
                <a:solidFill>
                  <a:srgbClr val="FFFFFF"/>
                </a:solidFill>
              </a:defRPr>
            </a:lvl7pPr>
            <a:lvl8pPr lvl="7" rtl="0" algn="r">
              <a:spcBef>
                <a:spcPts val="0"/>
              </a:spcBef>
              <a:spcAft>
                <a:spcPts val="0"/>
              </a:spcAft>
              <a:buClr>
                <a:srgbClr val="FFFFFF"/>
              </a:buClr>
              <a:buSzPts val="3000"/>
              <a:buNone/>
              <a:defRPr sz="3000">
                <a:solidFill>
                  <a:srgbClr val="FFFFFF"/>
                </a:solidFill>
              </a:defRPr>
            </a:lvl8pPr>
            <a:lvl9pPr lvl="8" rtl="0" algn="r">
              <a:spcBef>
                <a:spcPts val="0"/>
              </a:spcBef>
              <a:spcAft>
                <a:spcPts val="0"/>
              </a:spcAft>
              <a:buClr>
                <a:srgbClr val="FFFFFF"/>
              </a:buClr>
              <a:buSzPts val="3000"/>
              <a:buNone/>
              <a:defRPr sz="3000">
                <a:solidFill>
                  <a:srgbClr val="FFFFFF"/>
                </a:solidFill>
              </a:defRPr>
            </a:lvl9pPr>
          </a:lstStyle>
          <a:p/>
        </p:txBody>
      </p:sp>
      <p:sp>
        <p:nvSpPr>
          <p:cNvPr id="161" name="Google Shape;161;p15"/>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2" name="Shape 162"/>
        <p:cNvGrpSpPr/>
        <p:nvPr/>
      </p:nvGrpSpPr>
      <p:grpSpPr>
        <a:xfrm>
          <a:off x="0" y="0"/>
          <a:ext cx="0" cy="0"/>
          <a:chOff x="0" y="0"/>
          <a:chExt cx="0" cy="0"/>
        </a:xfrm>
      </p:grpSpPr>
      <p:sp>
        <p:nvSpPr>
          <p:cNvPr id="163" name="Google Shape;163;p16"/>
          <p:cNvSpPr txBox="1"/>
          <p:nvPr>
            <p:ph idx="1" type="body"/>
          </p:nvPr>
        </p:nvSpPr>
        <p:spPr>
          <a:xfrm>
            <a:off x="1519975" y="2161800"/>
            <a:ext cx="6104100" cy="819900"/>
          </a:xfrm>
          <a:prstGeom prst="rect">
            <a:avLst/>
          </a:prstGeom>
        </p:spPr>
        <p:txBody>
          <a:bodyPr anchorCtr="0" anchor="ctr" bIns="91425" lIns="91425" spcFirstLastPara="1" rIns="91425" wrap="square" tIns="91425">
            <a:noAutofit/>
          </a:bodyPr>
          <a:lstStyle>
            <a:lvl1pPr indent="-419100" lvl="0" marL="457200" rtl="0" algn="ctr">
              <a:spcBef>
                <a:spcPts val="600"/>
              </a:spcBef>
              <a:spcAft>
                <a:spcPts val="0"/>
              </a:spcAft>
              <a:buSzPts val="3000"/>
              <a:buChar char="◉"/>
              <a:defRPr i="1" sz="3000"/>
            </a:lvl1pPr>
            <a:lvl2pPr indent="-419100" lvl="1" marL="914400" rtl="0" algn="ctr">
              <a:spcBef>
                <a:spcPts val="0"/>
              </a:spcBef>
              <a:spcAft>
                <a:spcPts val="0"/>
              </a:spcAft>
              <a:buSzPts val="3000"/>
              <a:buChar char="◉"/>
              <a:defRPr i="1" sz="3000"/>
            </a:lvl2pPr>
            <a:lvl3pPr indent="-419100" lvl="2" marL="1371600" rtl="0" algn="ctr">
              <a:spcBef>
                <a:spcPts val="0"/>
              </a:spcBef>
              <a:spcAft>
                <a:spcPts val="0"/>
              </a:spcAft>
              <a:buSzPts val="3000"/>
              <a:buChar char="■"/>
              <a:defRPr i="1" sz="3000"/>
            </a:lvl3pPr>
            <a:lvl4pPr indent="-419100" lvl="3" marL="1828800" rtl="0" algn="ctr">
              <a:spcBef>
                <a:spcPts val="0"/>
              </a:spcBef>
              <a:spcAft>
                <a:spcPts val="0"/>
              </a:spcAft>
              <a:buSzPts val="3000"/>
              <a:buChar char="●"/>
              <a:defRPr i="1" sz="3000"/>
            </a:lvl4pPr>
            <a:lvl5pPr indent="-419100" lvl="4" marL="2286000" rtl="0" algn="ctr">
              <a:spcBef>
                <a:spcPts val="0"/>
              </a:spcBef>
              <a:spcAft>
                <a:spcPts val="0"/>
              </a:spcAft>
              <a:buSzPts val="3000"/>
              <a:buChar char="○"/>
              <a:defRPr i="1" sz="3000"/>
            </a:lvl5pPr>
            <a:lvl6pPr indent="-419100" lvl="5" marL="2743200" rtl="0" algn="ctr">
              <a:spcBef>
                <a:spcPts val="0"/>
              </a:spcBef>
              <a:spcAft>
                <a:spcPts val="0"/>
              </a:spcAft>
              <a:buSzPts val="3000"/>
              <a:buChar char="■"/>
              <a:defRPr i="1" sz="3000"/>
            </a:lvl6pPr>
            <a:lvl7pPr indent="-419100" lvl="6" marL="3200400" rtl="0" algn="ctr">
              <a:spcBef>
                <a:spcPts val="0"/>
              </a:spcBef>
              <a:spcAft>
                <a:spcPts val="0"/>
              </a:spcAft>
              <a:buSzPts val="3000"/>
              <a:buChar char="●"/>
              <a:defRPr i="1" sz="3000"/>
            </a:lvl7pPr>
            <a:lvl8pPr indent="-419100" lvl="7" marL="3657600" rtl="0" algn="ctr">
              <a:spcBef>
                <a:spcPts val="0"/>
              </a:spcBef>
              <a:spcAft>
                <a:spcPts val="0"/>
              </a:spcAft>
              <a:buSzPts val="3000"/>
              <a:buChar char="○"/>
              <a:defRPr i="1" sz="3000"/>
            </a:lvl8pPr>
            <a:lvl9pPr indent="-419100" lvl="8" marL="4114800" algn="ctr">
              <a:spcBef>
                <a:spcPts val="0"/>
              </a:spcBef>
              <a:spcAft>
                <a:spcPts val="0"/>
              </a:spcAft>
              <a:buSzPts val="3000"/>
              <a:buChar char="■"/>
              <a:defRPr i="1" sz="3000"/>
            </a:lvl9pPr>
          </a:lstStyle>
          <a:p/>
        </p:txBody>
      </p:sp>
      <p:sp>
        <p:nvSpPr>
          <p:cNvPr id="164" name="Google Shape;164;p16"/>
          <p:cNvSpPr txBox="1"/>
          <p:nvPr/>
        </p:nvSpPr>
        <p:spPr>
          <a:xfrm>
            <a:off x="3593400" y="5527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00CEF6"/>
                </a:solidFill>
              </a:rPr>
              <a:t>“</a:t>
            </a:r>
            <a:endParaRPr sz="9600">
              <a:solidFill>
                <a:srgbClr val="00CEF6"/>
              </a:solidFill>
            </a:endParaRPr>
          </a:p>
        </p:txBody>
      </p:sp>
      <p:sp>
        <p:nvSpPr>
          <p:cNvPr id="165" name="Google Shape;165;p16"/>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6" name="Google Shape;166;p16"/>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7" name="Google Shape;167;p16"/>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6"/>
          <p:cNvGrpSpPr/>
          <p:nvPr/>
        </p:nvGrpSpPr>
        <p:grpSpPr>
          <a:xfrm>
            <a:off x="-9525" y="4462475"/>
            <a:ext cx="9167825" cy="595300"/>
            <a:chOff x="-9525" y="4462475"/>
            <a:chExt cx="9167825" cy="595300"/>
          </a:xfrm>
        </p:grpSpPr>
        <p:sp>
          <p:nvSpPr>
            <p:cNvPr id="171" name="Google Shape;171;p16"/>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172" name="Google Shape;172;p16"/>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173" name="Google Shape;173;p16"/>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174" name="Google Shape;174;p16"/>
          <p:cNvGrpSpPr/>
          <p:nvPr/>
        </p:nvGrpSpPr>
        <p:grpSpPr>
          <a:xfrm>
            <a:off x="-42837" y="4443488"/>
            <a:ext cx="9229575" cy="642787"/>
            <a:chOff x="-42837" y="4443488"/>
            <a:chExt cx="9229575" cy="642787"/>
          </a:xfrm>
        </p:grpSpPr>
        <p:sp>
          <p:nvSpPr>
            <p:cNvPr id="175" name="Google Shape;175;p16"/>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6"/>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05" name="Shape 205"/>
        <p:cNvGrpSpPr/>
        <p:nvPr/>
      </p:nvGrpSpPr>
      <p:grpSpPr>
        <a:xfrm>
          <a:off x="0" y="0"/>
          <a:ext cx="0" cy="0"/>
          <a:chOff x="0" y="0"/>
          <a:chExt cx="0" cy="0"/>
        </a:xfrm>
      </p:grpSpPr>
      <p:sp>
        <p:nvSpPr>
          <p:cNvPr id="206" name="Google Shape;206;p17"/>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07" name="Google Shape;207;p17"/>
          <p:cNvSpPr txBox="1"/>
          <p:nvPr>
            <p:ph idx="1" type="body"/>
          </p:nvPr>
        </p:nvSpPr>
        <p:spPr>
          <a:xfrm>
            <a:off x="1075850" y="1540175"/>
            <a:ext cx="6996600" cy="19221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8" name="Google Shape;208;p17"/>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9" name="Google Shape;209;p17"/>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10" name="Google Shape;210;p17"/>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17"/>
          <p:cNvGrpSpPr/>
          <p:nvPr/>
        </p:nvGrpSpPr>
        <p:grpSpPr>
          <a:xfrm>
            <a:off x="-9525" y="4462475"/>
            <a:ext cx="9167825" cy="595300"/>
            <a:chOff x="-9525" y="4462475"/>
            <a:chExt cx="9167825" cy="595300"/>
          </a:xfrm>
        </p:grpSpPr>
        <p:sp>
          <p:nvSpPr>
            <p:cNvPr id="214" name="Google Shape;214;p17"/>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215" name="Google Shape;215;p17"/>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216" name="Google Shape;216;p17"/>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217" name="Google Shape;217;p17"/>
          <p:cNvGrpSpPr/>
          <p:nvPr/>
        </p:nvGrpSpPr>
        <p:grpSpPr>
          <a:xfrm>
            <a:off x="-42837" y="4443488"/>
            <a:ext cx="9229575" cy="642787"/>
            <a:chOff x="-42837" y="4443488"/>
            <a:chExt cx="9229575" cy="642787"/>
          </a:xfrm>
        </p:grpSpPr>
        <p:sp>
          <p:nvSpPr>
            <p:cNvPr id="218" name="Google Shape;218;p17"/>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7"/>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48" name="Shape 248"/>
        <p:cNvGrpSpPr/>
        <p:nvPr/>
      </p:nvGrpSpPr>
      <p:grpSpPr>
        <a:xfrm>
          <a:off x="0" y="0"/>
          <a:ext cx="0" cy="0"/>
          <a:chOff x="0" y="0"/>
          <a:chExt cx="0" cy="0"/>
        </a:xfrm>
      </p:grpSpPr>
      <p:sp>
        <p:nvSpPr>
          <p:cNvPr id="249" name="Google Shape;249;p18"/>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50" name="Google Shape;250;p18"/>
          <p:cNvSpPr txBox="1"/>
          <p:nvPr>
            <p:ph idx="1" type="body"/>
          </p:nvPr>
        </p:nvSpPr>
        <p:spPr>
          <a:xfrm>
            <a:off x="1131500" y="1552950"/>
            <a:ext cx="3339900" cy="26658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51" name="Google Shape;251;p18"/>
          <p:cNvSpPr txBox="1"/>
          <p:nvPr>
            <p:ph idx="2" type="body"/>
          </p:nvPr>
        </p:nvSpPr>
        <p:spPr>
          <a:xfrm>
            <a:off x="4672563" y="1552950"/>
            <a:ext cx="3339900" cy="26658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52" name="Google Shape;252;p18"/>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53" name="Google Shape;253;p18"/>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4" name="Google Shape;254;p18"/>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18"/>
          <p:cNvGrpSpPr/>
          <p:nvPr/>
        </p:nvGrpSpPr>
        <p:grpSpPr>
          <a:xfrm>
            <a:off x="-9525" y="4462475"/>
            <a:ext cx="9167825" cy="595300"/>
            <a:chOff x="-9525" y="4462475"/>
            <a:chExt cx="9167825" cy="595300"/>
          </a:xfrm>
        </p:grpSpPr>
        <p:sp>
          <p:nvSpPr>
            <p:cNvPr id="258" name="Google Shape;258;p18"/>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259" name="Google Shape;259;p18"/>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260" name="Google Shape;260;p18"/>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261" name="Google Shape;261;p18"/>
          <p:cNvGrpSpPr/>
          <p:nvPr/>
        </p:nvGrpSpPr>
        <p:grpSpPr>
          <a:xfrm>
            <a:off x="-42837" y="4443488"/>
            <a:ext cx="9229575" cy="642787"/>
            <a:chOff x="-42837" y="4443488"/>
            <a:chExt cx="9229575" cy="642787"/>
          </a:xfrm>
        </p:grpSpPr>
        <p:sp>
          <p:nvSpPr>
            <p:cNvPr id="262" name="Google Shape;262;p18"/>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8"/>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92" name="Shape 292"/>
        <p:cNvGrpSpPr/>
        <p:nvPr/>
      </p:nvGrpSpPr>
      <p:grpSpPr>
        <a:xfrm>
          <a:off x="0" y="0"/>
          <a:ext cx="0" cy="0"/>
          <a:chOff x="0" y="0"/>
          <a:chExt cx="0" cy="0"/>
        </a:xfrm>
      </p:grpSpPr>
      <p:sp>
        <p:nvSpPr>
          <p:cNvPr id="293" name="Google Shape;293;p19"/>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94" name="Google Shape;294;p19"/>
          <p:cNvSpPr txBox="1"/>
          <p:nvPr>
            <p:ph idx="1" type="body"/>
          </p:nvPr>
        </p:nvSpPr>
        <p:spPr>
          <a:xfrm>
            <a:off x="705900" y="1626600"/>
            <a:ext cx="2471700" cy="3299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95" name="Google Shape;295;p19"/>
          <p:cNvSpPr txBox="1"/>
          <p:nvPr>
            <p:ph idx="2" type="body"/>
          </p:nvPr>
        </p:nvSpPr>
        <p:spPr>
          <a:xfrm>
            <a:off x="3304125" y="1626600"/>
            <a:ext cx="2471700" cy="3299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96" name="Google Shape;296;p19"/>
          <p:cNvSpPr txBox="1"/>
          <p:nvPr>
            <p:ph idx="3" type="body"/>
          </p:nvPr>
        </p:nvSpPr>
        <p:spPr>
          <a:xfrm>
            <a:off x="5902350" y="1626600"/>
            <a:ext cx="2471700" cy="3299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97" name="Google Shape;297;p19"/>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8" name="Google Shape;298;p19"/>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9" name="Google Shape;299;p19"/>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19"/>
          <p:cNvGrpSpPr/>
          <p:nvPr/>
        </p:nvGrpSpPr>
        <p:grpSpPr>
          <a:xfrm>
            <a:off x="-9525" y="4462475"/>
            <a:ext cx="9167825" cy="595300"/>
            <a:chOff x="-9525" y="4462475"/>
            <a:chExt cx="9167825" cy="595300"/>
          </a:xfrm>
        </p:grpSpPr>
        <p:sp>
          <p:nvSpPr>
            <p:cNvPr id="303" name="Google Shape;303;p19"/>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304" name="Google Shape;304;p19"/>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305" name="Google Shape;305;p19"/>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306" name="Google Shape;306;p19"/>
          <p:cNvGrpSpPr/>
          <p:nvPr/>
        </p:nvGrpSpPr>
        <p:grpSpPr>
          <a:xfrm>
            <a:off x="-42837" y="4443488"/>
            <a:ext cx="9229575" cy="642787"/>
            <a:chOff x="-42837" y="4443488"/>
            <a:chExt cx="9229575" cy="642787"/>
          </a:xfrm>
        </p:grpSpPr>
        <p:sp>
          <p:nvSpPr>
            <p:cNvPr id="307" name="Google Shape;307;p19"/>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19"/>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7" name="Shape 337"/>
        <p:cNvGrpSpPr/>
        <p:nvPr/>
      </p:nvGrpSpPr>
      <p:grpSpPr>
        <a:xfrm>
          <a:off x="0" y="0"/>
          <a:ext cx="0" cy="0"/>
          <a:chOff x="0" y="0"/>
          <a:chExt cx="0" cy="0"/>
        </a:xfrm>
      </p:grpSpPr>
      <p:sp>
        <p:nvSpPr>
          <p:cNvPr id="338" name="Google Shape;338;p20"/>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39" name="Google Shape;339;p20"/>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40" name="Google Shape;340;p20"/>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41" name="Google Shape;341;p20"/>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20"/>
          <p:cNvGrpSpPr/>
          <p:nvPr/>
        </p:nvGrpSpPr>
        <p:grpSpPr>
          <a:xfrm>
            <a:off x="-9525" y="4462475"/>
            <a:ext cx="9167825" cy="595300"/>
            <a:chOff x="-9525" y="4462475"/>
            <a:chExt cx="9167825" cy="595300"/>
          </a:xfrm>
        </p:grpSpPr>
        <p:sp>
          <p:nvSpPr>
            <p:cNvPr id="345" name="Google Shape;345;p20"/>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346" name="Google Shape;346;p20"/>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347" name="Google Shape;347;p20"/>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348" name="Google Shape;348;p20"/>
          <p:cNvGrpSpPr/>
          <p:nvPr/>
        </p:nvGrpSpPr>
        <p:grpSpPr>
          <a:xfrm>
            <a:off x="-42837" y="4443488"/>
            <a:ext cx="9229575" cy="642787"/>
            <a:chOff x="-42837" y="4443488"/>
            <a:chExt cx="9229575" cy="642787"/>
          </a:xfrm>
        </p:grpSpPr>
        <p:sp>
          <p:nvSpPr>
            <p:cNvPr id="349" name="Google Shape;349;p20"/>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0"/>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9" name="Shape 379"/>
        <p:cNvGrpSpPr/>
        <p:nvPr/>
      </p:nvGrpSpPr>
      <p:grpSpPr>
        <a:xfrm>
          <a:off x="0" y="0"/>
          <a:ext cx="0" cy="0"/>
          <a:chOff x="0" y="0"/>
          <a:chExt cx="0" cy="0"/>
        </a:xfrm>
      </p:grpSpPr>
      <p:sp>
        <p:nvSpPr>
          <p:cNvPr id="380" name="Google Shape;380;p21"/>
          <p:cNvSpPr txBox="1"/>
          <p:nvPr>
            <p:ph idx="1" type="body"/>
          </p:nvPr>
        </p:nvSpPr>
        <p:spPr>
          <a:xfrm>
            <a:off x="457200" y="3852828"/>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Clr>
                <a:srgbClr val="00CEF6"/>
              </a:buClr>
              <a:buSzPts val="1400"/>
              <a:buNone/>
              <a:defRPr sz="1400">
                <a:solidFill>
                  <a:srgbClr val="00CEF6"/>
                </a:solidFill>
              </a:defRPr>
            </a:lvl1pPr>
          </a:lstStyle>
          <a:p/>
        </p:txBody>
      </p:sp>
      <p:sp>
        <p:nvSpPr>
          <p:cNvPr id="381" name="Google Shape;381;p21"/>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82" name="Google Shape;382;p21"/>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83" name="Google Shape;383;p21"/>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21"/>
          <p:cNvGrpSpPr/>
          <p:nvPr/>
        </p:nvGrpSpPr>
        <p:grpSpPr>
          <a:xfrm>
            <a:off x="-9525" y="4462475"/>
            <a:ext cx="9167825" cy="595300"/>
            <a:chOff x="-9525" y="4462475"/>
            <a:chExt cx="9167825" cy="595300"/>
          </a:xfrm>
        </p:grpSpPr>
        <p:sp>
          <p:nvSpPr>
            <p:cNvPr id="387" name="Google Shape;387;p21"/>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388" name="Google Shape;388;p21"/>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389" name="Google Shape;389;p21"/>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390" name="Google Shape;390;p21"/>
          <p:cNvGrpSpPr/>
          <p:nvPr/>
        </p:nvGrpSpPr>
        <p:grpSpPr>
          <a:xfrm>
            <a:off x="-42837" y="4443488"/>
            <a:ext cx="9229575" cy="642787"/>
            <a:chOff x="-42837" y="4443488"/>
            <a:chExt cx="9229575" cy="642787"/>
          </a:xfrm>
        </p:grpSpPr>
        <p:sp>
          <p:nvSpPr>
            <p:cNvPr id="391" name="Google Shape;391;p21"/>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1"/>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1" name="Shape 421"/>
        <p:cNvGrpSpPr/>
        <p:nvPr/>
      </p:nvGrpSpPr>
      <p:grpSpPr>
        <a:xfrm>
          <a:off x="0" y="0"/>
          <a:ext cx="0" cy="0"/>
          <a:chOff x="0" y="0"/>
          <a:chExt cx="0" cy="0"/>
        </a:xfrm>
      </p:grpSpPr>
      <p:sp>
        <p:nvSpPr>
          <p:cNvPr id="422" name="Google Shape;422;p22"/>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423" name="Google Shape;423;p22"/>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424" name="Google Shape;424;p22"/>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2"/>
          <p:cNvGrpSpPr/>
          <p:nvPr/>
        </p:nvGrpSpPr>
        <p:grpSpPr>
          <a:xfrm>
            <a:off x="-9525" y="4462475"/>
            <a:ext cx="9167825" cy="595300"/>
            <a:chOff x="-9525" y="4462475"/>
            <a:chExt cx="9167825" cy="595300"/>
          </a:xfrm>
        </p:grpSpPr>
        <p:sp>
          <p:nvSpPr>
            <p:cNvPr id="428" name="Google Shape;428;p22"/>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429" name="Google Shape;429;p22"/>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430" name="Google Shape;430;p22"/>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431" name="Google Shape;431;p22"/>
          <p:cNvGrpSpPr/>
          <p:nvPr/>
        </p:nvGrpSpPr>
        <p:grpSpPr>
          <a:xfrm>
            <a:off x="-42837" y="4443488"/>
            <a:ext cx="9229575" cy="642787"/>
            <a:chOff x="-42837" y="4443488"/>
            <a:chExt cx="9229575" cy="642787"/>
          </a:xfrm>
        </p:grpSpPr>
        <p:sp>
          <p:nvSpPr>
            <p:cNvPr id="432" name="Google Shape;432;p22"/>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2"/>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graph">
  <p:cSld name="BLANK_2">
    <p:spTree>
      <p:nvGrpSpPr>
        <p:cNvPr id="462" name="Shape 462"/>
        <p:cNvGrpSpPr/>
        <p:nvPr/>
      </p:nvGrpSpPr>
      <p:grpSpPr>
        <a:xfrm>
          <a:off x="0" y="0"/>
          <a:ext cx="0" cy="0"/>
          <a:chOff x="0" y="0"/>
          <a:chExt cx="0" cy="0"/>
        </a:xfrm>
      </p:grpSpPr>
      <p:sp>
        <p:nvSpPr>
          <p:cNvPr id="463" name="Google Shape;463;p23"/>
          <p:cNvSpPr/>
          <p:nvPr/>
        </p:nvSpPr>
        <p:spPr>
          <a:xfrm>
            <a:off x="-20075" y="636775"/>
            <a:ext cx="9203950" cy="4550900"/>
          </a:xfrm>
          <a:custGeom>
            <a:rect b="b" l="l" r="r" t="t"/>
            <a:pathLst>
              <a:path extrusionOk="0" h="182036" w="368158">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64" name="Google Shape;464;p23"/>
          <p:cNvSpPr/>
          <p:nvPr/>
        </p:nvSpPr>
        <p:spPr>
          <a:xfrm>
            <a:off x="-33475" y="768100"/>
            <a:ext cx="9210650" cy="4406200"/>
          </a:xfrm>
          <a:custGeom>
            <a:rect b="b" l="l" r="r" t="t"/>
            <a:pathLst>
              <a:path extrusionOk="0" h="176248" w="368426">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65" name="Google Shape;465;p23"/>
          <p:cNvSpPr/>
          <p:nvPr/>
        </p:nvSpPr>
        <p:spPr>
          <a:xfrm rot="8100000">
            <a:off x="1847981" y="44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rot="8100000">
            <a:off x="6038981" y="72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rot="8100000">
            <a:off x="7181981" y="76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23"/>
          <p:cNvGrpSpPr/>
          <p:nvPr/>
        </p:nvGrpSpPr>
        <p:grpSpPr>
          <a:xfrm>
            <a:off x="-9525" y="652475"/>
            <a:ext cx="9167825" cy="595300"/>
            <a:chOff x="-9525" y="4462475"/>
            <a:chExt cx="9167825" cy="595300"/>
          </a:xfrm>
        </p:grpSpPr>
        <p:sp>
          <p:nvSpPr>
            <p:cNvPr id="469" name="Google Shape;469;p23"/>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470" name="Google Shape;470;p23"/>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471" name="Google Shape;471;p23"/>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472" name="Google Shape;472;p23"/>
          <p:cNvGrpSpPr/>
          <p:nvPr/>
        </p:nvGrpSpPr>
        <p:grpSpPr>
          <a:xfrm>
            <a:off x="-42837" y="633488"/>
            <a:ext cx="9229575" cy="642787"/>
            <a:chOff x="-42837" y="4443488"/>
            <a:chExt cx="9229575" cy="642787"/>
          </a:xfrm>
        </p:grpSpPr>
        <p:sp>
          <p:nvSpPr>
            <p:cNvPr id="473" name="Google Shape;473;p23"/>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23"/>
          <p:cNvSpPr/>
          <p:nvPr/>
        </p:nvSpPr>
        <p:spPr>
          <a:xfrm>
            <a:off x="2990700" y="77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1085700" y="106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4895700" y="70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rot="8100000">
            <a:off x="8699949" y="51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503" name="Shape 503"/>
        <p:cNvGrpSpPr/>
        <p:nvPr/>
      </p:nvGrpSpPr>
      <p:grpSpPr>
        <a:xfrm>
          <a:off x="0" y="0"/>
          <a:ext cx="0" cy="0"/>
          <a:chOff x="0" y="0"/>
          <a:chExt cx="0" cy="0"/>
        </a:xfrm>
      </p:grpSpPr>
      <p:sp>
        <p:nvSpPr>
          <p:cNvPr id="504" name="Google Shape;504;p24"/>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381000" y="7"/>
            <a:ext cx="8382000" cy="5162348"/>
            <a:chOff x="381000" y="-18750"/>
            <a:chExt cx="8382000" cy="5181000"/>
          </a:xfrm>
        </p:grpSpPr>
        <p:cxnSp>
          <p:nvCxnSpPr>
            <p:cNvPr id="52" name="Google Shape;52;p13"/>
            <p:cNvCxnSpPr/>
            <p:nvPr/>
          </p:nvCxnSpPr>
          <p:spPr>
            <a:xfrm>
              <a:off x="76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3" name="Google Shape;53;p13"/>
            <p:cNvCxnSpPr/>
            <p:nvPr/>
          </p:nvCxnSpPr>
          <p:spPr>
            <a:xfrm>
              <a:off x="1524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4" name="Google Shape;54;p13"/>
            <p:cNvCxnSpPr/>
            <p:nvPr/>
          </p:nvCxnSpPr>
          <p:spPr>
            <a:xfrm>
              <a:off x="2286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5" name="Google Shape;55;p13"/>
            <p:cNvCxnSpPr/>
            <p:nvPr/>
          </p:nvCxnSpPr>
          <p:spPr>
            <a:xfrm>
              <a:off x="3048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6" name="Google Shape;56;p13"/>
            <p:cNvCxnSpPr/>
            <p:nvPr/>
          </p:nvCxnSpPr>
          <p:spPr>
            <a:xfrm>
              <a:off x="3810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7" name="Google Shape;57;p13"/>
            <p:cNvCxnSpPr/>
            <p:nvPr/>
          </p:nvCxnSpPr>
          <p:spPr>
            <a:xfrm>
              <a:off x="457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8" name="Google Shape;58;p13"/>
            <p:cNvCxnSpPr/>
            <p:nvPr/>
          </p:nvCxnSpPr>
          <p:spPr>
            <a:xfrm>
              <a:off x="5334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59" name="Google Shape;59;p13"/>
            <p:cNvCxnSpPr/>
            <p:nvPr/>
          </p:nvCxnSpPr>
          <p:spPr>
            <a:xfrm>
              <a:off x="6096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0" name="Google Shape;60;p13"/>
            <p:cNvCxnSpPr/>
            <p:nvPr/>
          </p:nvCxnSpPr>
          <p:spPr>
            <a:xfrm>
              <a:off x="6858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1" name="Google Shape;61;p13"/>
            <p:cNvCxnSpPr/>
            <p:nvPr/>
          </p:nvCxnSpPr>
          <p:spPr>
            <a:xfrm>
              <a:off x="7620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2" name="Google Shape;62;p13"/>
            <p:cNvCxnSpPr/>
            <p:nvPr/>
          </p:nvCxnSpPr>
          <p:spPr>
            <a:xfrm>
              <a:off x="838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63" name="Google Shape;63;p13"/>
            <p:cNvCxnSpPr/>
            <p:nvPr/>
          </p:nvCxnSpPr>
          <p:spPr>
            <a:xfrm>
              <a:off x="38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4" name="Google Shape;64;p13"/>
            <p:cNvCxnSpPr/>
            <p:nvPr/>
          </p:nvCxnSpPr>
          <p:spPr>
            <a:xfrm>
              <a:off x="1143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5" name="Google Shape;65;p13"/>
            <p:cNvCxnSpPr/>
            <p:nvPr/>
          </p:nvCxnSpPr>
          <p:spPr>
            <a:xfrm>
              <a:off x="1905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6" name="Google Shape;66;p13"/>
            <p:cNvCxnSpPr/>
            <p:nvPr/>
          </p:nvCxnSpPr>
          <p:spPr>
            <a:xfrm>
              <a:off x="2667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7" name="Google Shape;67;p13"/>
            <p:cNvCxnSpPr/>
            <p:nvPr/>
          </p:nvCxnSpPr>
          <p:spPr>
            <a:xfrm>
              <a:off x="3429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8" name="Google Shape;68;p13"/>
            <p:cNvCxnSpPr/>
            <p:nvPr/>
          </p:nvCxnSpPr>
          <p:spPr>
            <a:xfrm>
              <a:off x="419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69" name="Google Shape;69;p13"/>
            <p:cNvCxnSpPr/>
            <p:nvPr/>
          </p:nvCxnSpPr>
          <p:spPr>
            <a:xfrm>
              <a:off x="4953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0" name="Google Shape;70;p13"/>
            <p:cNvCxnSpPr/>
            <p:nvPr/>
          </p:nvCxnSpPr>
          <p:spPr>
            <a:xfrm>
              <a:off x="5715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1" name="Google Shape;71;p13"/>
            <p:cNvCxnSpPr/>
            <p:nvPr/>
          </p:nvCxnSpPr>
          <p:spPr>
            <a:xfrm>
              <a:off x="6477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2" name="Google Shape;72;p13"/>
            <p:cNvCxnSpPr/>
            <p:nvPr/>
          </p:nvCxnSpPr>
          <p:spPr>
            <a:xfrm>
              <a:off x="7239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3" name="Google Shape;73;p13"/>
            <p:cNvCxnSpPr/>
            <p:nvPr/>
          </p:nvCxnSpPr>
          <p:spPr>
            <a:xfrm>
              <a:off x="800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74" name="Google Shape;74;p13"/>
            <p:cNvCxnSpPr/>
            <p:nvPr/>
          </p:nvCxnSpPr>
          <p:spPr>
            <a:xfrm>
              <a:off x="8763000" y="-18750"/>
              <a:ext cx="0" cy="5181000"/>
            </a:xfrm>
            <a:prstGeom prst="straightConnector1">
              <a:avLst/>
            </a:prstGeom>
            <a:noFill/>
            <a:ln cap="flat" cmpd="sng" w="9525">
              <a:solidFill>
                <a:srgbClr val="F3F3F3"/>
              </a:solidFill>
              <a:prstDash val="dash"/>
              <a:round/>
              <a:headEnd len="med" w="med" type="none"/>
              <a:tailEnd len="med" w="med" type="none"/>
            </a:ln>
          </p:spPr>
        </p:cxnSp>
      </p:grpSp>
      <p:sp>
        <p:nvSpPr>
          <p:cNvPr id="75" name="Google Shape;75;p13"/>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9pPr>
          </a:lstStyle>
          <a:p/>
        </p:txBody>
      </p:sp>
      <p:sp>
        <p:nvSpPr>
          <p:cNvPr id="76" name="Google Shape;76;p13"/>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lvl1pPr indent="-355600" lvl="0" marL="4572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indent="-342900" lvl="1" marL="914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indent="-342900" lvl="2" marL="1371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77" name="Google Shape;77;p13"/>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hyperlink" Target="https://www.kaggle.com/c/house-prices-advanced-regression-techniques" TargetMode="External"/><Relationship Id="rId4" Type="http://schemas.openxmlformats.org/officeDocument/2006/relationships/hyperlink" Target="http://www.slidescarnival.com/help-use-presentation-templa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hyperlink" Target="https://images.app.goo.gl/APsSNXegkyVrNR4XA" TargetMode="External"/><Relationship Id="rId4" Type="http://schemas.openxmlformats.org/officeDocument/2006/relationships/image" Target="../media/image2.jpg"/><Relationship Id="rId5"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7.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5"/>
          <p:cNvSpPr txBox="1"/>
          <p:nvPr>
            <p:ph type="ctrTitle"/>
          </p:nvPr>
        </p:nvSpPr>
        <p:spPr>
          <a:xfrm>
            <a:off x="167900" y="177825"/>
            <a:ext cx="88674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00CEF6"/>
                </a:solidFill>
                <a:latin typeface="Arial"/>
                <a:ea typeface="Arial"/>
                <a:cs typeface="Arial"/>
                <a:sym typeface="Arial"/>
              </a:rPr>
              <a:t>RESIDENTIAL HOUSE </a:t>
            </a:r>
            <a:endParaRPr sz="4000">
              <a:solidFill>
                <a:srgbClr val="00CEF6"/>
              </a:solidFill>
              <a:latin typeface="Arial"/>
              <a:ea typeface="Arial"/>
              <a:cs typeface="Arial"/>
              <a:sym typeface="Arial"/>
            </a:endParaRPr>
          </a:p>
          <a:p>
            <a:pPr indent="0" lvl="0" marL="0" rtl="0" algn="l">
              <a:spcBef>
                <a:spcPts val="0"/>
              </a:spcBef>
              <a:spcAft>
                <a:spcPts val="0"/>
              </a:spcAft>
              <a:buNone/>
            </a:pPr>
            <a:r>
              <a:rPr lang="en" sz="4000">
                <a:solidFill>
                  <a:srgbClr val="00CEF6"/>
                </a:solidFill>
                <a:latin typeface="Arial"/>
                <a:ea typeface="Arial"/>
                <a:cs typeface="Arial"/>
                <a:sym typeface="Arial"/>
              </a:rPr>
              <a:t>PRICE PREDICTION</a:t>
            </a:r>
            <a:endParaRPr sz="4000">
              <a:solidFill>
                <a:srgbClr val="00CEF6"/>
              </a:solidFill>
              <a:latin typeface="Arial"/>
              <a:ea typeface="Arial"/>
              <a:cs typeface="Arial"/>
              <a:sym typeface="Arial"/>
            </a:endParaRPr>
          </a:p>
        </p:txBody>
      </p:sp>
      <p:sp>
        <p:nvSpPr>
          <p:cNvPr id="510" name="Google Shape;510;p25"/>
          <p:cNvSpPr txBox="1"/>
          <p:nvPr/>
        </p:nvSpPr>
        <p:spPr>
          <a:xfrm>
            <a:off x="110550" y="2640475"/>
            <a:ext cx="74661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FF"/>
                </a:solidFill>
              </a:rPr>
              <a:t>Presentation For Houses Buyers &amp; Sellers</a:t>
            </a:r>
            <a:endParaRPr sz="2500">
              <a:solidFill>
                <a:srgbClr val="0000FF"/>
              </a:solidFill>
            </a:endParaRPr>
          </a:p>
        </p:txBody>
      </p:sp>
      <p:sp>
        <p:nvSpPr>
          <p:cNvPr id="511" name="Google Shape;511;p25"/>
          <p:cNvSpPr txBox="1"/>
          <p:nvPr/>
        </p:nvSpPr>
        <p:spPr>
          <a:xfrm>
            <a:off x="6822425" y="2956750"/>
            <a:ext cx="2117700" cy="2226600"/>
          </a:xfrm>
          <a:prstGeom prst="rect">
            <a:avLst/>
          </a:prstGeom>
          <a:noFill/>
          <a:ln>
            <a:noFill/>
          </a:ln>
        </p:spPr>
        <p:txBody>
          <a:bodyPr anchorCtr="0" anchor="t" bIns="91425" lIns="91425" spcFirstLastPara="1" rIns="91425" wrap="square" tIns="91425">
            <a:noAutofit/>
          </a:bodyPr>
          <a:lstStyle/>
          <a:p>
            <a:pPr indent="0" lvl="0" marL="0" rtl="0" algn="l">
              <a:spcBef>
                <a:spcPts val="520"/>
              </a:spcBef>
              <a:spcAft>
                <a:spcPts val="0"/>
              </a:spcAft>
              <a:buNone/>
            </a:pPr>
            <a:r>
              <a:rPr lang="en" sz="1500">
                <a:solidFill>
                  <a:srgbClr val="0000FF"/>
                </a:solidFill>
              </a:rPr>
              <a:t>By</a:t>
            </a:r>
            <a:endParaRPr sz="1500">
              <a:solidFill>
                <a:srgbClr val="0000FF"/>
              </a:solidFill>
            </a:endParaRPr>
          </a:p>
          <a:p>
            <a:pPr indent="0" lvl="0" marL="0" rtl="0" algn="l">
              <a:spcBef>
                <a:spcPts val="520"/>
              </a:spcBef>
              <a:spcAft>
                <a:spcPts val="0"/>
              </a:spcAft>
              <a:buNone/>
            </a:pPr>
            <a:r>
              <a:t/>
            </a:r>
            <a:endParaRPr sz="1500">
              <a:solidFill>
                <a:srgbClr val="0000FF"/>
              </a:solidFill>
            </a:endParaRPr>
          </a:p>
          <a:p>
            <a:pPr indent="0" lvl="0" marL="0" rtl="0" algn="l">
              <a:spcBef>
                <a:spcPts val="520"/>
              </a:spcBef>
              <a:spcAft>
                <a:spcPts val="0"/>
              </a:spcAft>
              <a:buNone/>
            </a:pPr>
            <a:r>
              <a:rPr lang="en" sz="1500">
                <a:solidFill>
                  <a:srgbClr val="0000FF"/>
                </a:solidFill>
              </a:rPr>
              <a:t>Edward Tong</a:t>
            </a:r>
            <a:endParaRPr sz="1500">
              <a:solidFill>
                <a:srgbClr val="0000FF"/>
              </a:solidFill>
            </a:endParaRPr>
          </a:p>
          <a:p>
            <a:pPr indent="0" lvl="0" marL="0" rtl="0" algn="l">
              <a:spcBef>
                <a:spcPts val="520"/>
              </a:spcBef>
              <a:spcAft>
                <a:spcPts val="0"/>
              </a:spcAft>
              <a:buNone/>
            </a:pPr>
            <a:r>
              <a:rPr lang="en" sz="1500">
                <a:solidFill>
                  <a:srgbClr val="0000FF"/>
                </a:solidFill>
              </a:rPr>
              <a:t>Shishir Agarwal</a:t>
            </a:r>
            <a:endParaRPr sz="1500">
              <a:solidFill>
                <a:srgbClr val="0000FF"/>
              </a:solidFill>
            </a:endParaRPr>
          </a:p>
          <a:p>
            <a:pPr indent="0" lvl="0" marL="0" rtl="0" algn="l">
              <a:spcBef>
                <a:spcPts val="520"/>
              </a:spcBef>
              <a:spcAft>
                <a:spcPts val="0"/>
              </a:spcAft>
              <a:buNone/>
            </a:pPr>
            <a:r>
              <a:rPr lang="en" sz="1500">
                <a:solidFill>
                  <a:srgbClr val="0000FF"/>
                </a:solidFill>
              </a:rPr>
              <a:t>Praveen Kasireddy</a:t>
            </a:r>
            <a:endParaRPr sz="1500">
              <a:solidFill>
                <a:srgbClr val="0000FF"/>
              </a:solidFill>
            </a:endParaRPr>
          </a:p>
          <a:p>
            <a:pPr indent="0" lvl="0" marL="0" rtl="0" algn="l">
              <a:spcBef>
                <a:spcPts val="520"/>
              </a:spcBef>
              <a:spcAft>
                <a:spcPts val="0"/>
              </a:spcAft>
              <a:buNone/>
            </a:pPr>
            <a:r>
              <a:rPr lang="en" sz="1500">
                <a:solidFill>
                  <a:srgbClr val="0000FF"/>
                </a:solidFill>
              </a:rPr>
              <a:t>Josh Jonte</a:t>
            </a:r>
            <a:endParaRPr sz="1500">
              <a:solidFill>
                <a:srgbClr val="0000FF"/>
              </a:solidFill>
            </a:endParaRPr>
          </a:p>
          <a:p>
            <a:pPr indent="0" lvl="0" marL="0" rtl="0" algn="l">
              <a:spcBef>
                <a:spcPts val="520"/>
              </a:spcBef>
              <a:spcAft>
                <a:spcPts val="0"/>
              </a:spcAft>
              <a:buNone/>
            </a:pPr>
            <a:r>
              <a:rPr lang="en" sz="1500">
                <a:solidFill>
                  <a:srgbClr val="0000FF"/>
                </a:solidFill>
              </a:rPr>
              <a:t>08.05.2020		</a:t>
            </a:r>
            <a:endParaRPr>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4"/>
          <p:cNvSpPr txBox="1"/>
          <p:nvPr>
            <p:ph type="title"/>
          </p:nvPr>
        </p:nvSpPr>
        <p:spPr>
          <a:xfrm>
            <a:off x="964100" y="12025"/>
            <a:ext cx="7397100" cy="5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latin typeface="Arial"/>
                <a:ea typeface="Arial"/>
                <a:cs typeface="Arial"/>
                <a:sym typeface="Arial"/>
              </a:rPr>
              <a:t>VISUALIZING </a:t>
            </a:r>
            <a:r>
              <a:rPr lang="en" sz="2600">
                <a:latin typeface="Arial"/>
                <a:ea typeface="Arial"/>
                <a:cs typeface="Arial"/>
                <a:sym typeface="Arial"/>
              </a:rPr>
              <a:t>NEURAL NETWORK RESULTS</a:t>
            </a:r>
            <a:endParaRPr sz="2600">
              <a:latin typeface="Arial"/>
              <a:ea typeface="Arial"/>
              <a:cs typeface="Arial"/>
              <a:sym typeface="Arial"/>
            </a:endParaRPr>
          </a:p>
        </p:txBody>
      </p:sp>
      <p:sp>
        <p:nvSpPr>
          <p:cNvPr id="617" name="Google Shape;617;p34"/>
          <p:cNvSpPr txBox="1"/>
          <p:nvPr>
            <p:ph idx="1" type="body"/>
          </p:nvPr>
        </p:nvSpPr>
        <p:spPr>
          <a:xfrm>
            <a:off x="0" y="736825"/>
            <a:ext cx="50427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Absolute Error / Epoch</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Model Accuracy</a:t>
            </a:r>
            <a:endParaRPr/>
          </a:p>
        </p:txBody>
      </p:sp>
      <p:pic>
        <p:nvPicPr>
          <p:cNvPr id="618" name="Google Shape;618;p34"/>
          <p:cNvPicPr preferRelativeResize="0"/>
          <p:nvPr/>
        </p:nvPicPr>
        <p:blipFill>
          <a:blip r:embed="rId3">
            <a:alphaModFix/>
          </a:blip>
          <a:stretch>
            <a:fillRect/>
          </a:stretch>
        </p:blipFill>
        <p:spPr>
          <a:xfrm>
            <a:off x="2453675" y="501474"/>
            <a:ext cx="2715475" cy="1343300"/>
          </a:xfrm>
          <a:prstGeom prst="rect">
            <a:avLst/>
          </a:prstGeom>
          <a:noFill/>
          <a:ln>
            <a:noFill/>
          </a:ln>
        </p:spPr>
      </p:pic>
      <p:pic>
        <p:nvPicPr>
          <p:cNvPr id="619" name="Google Shape;619;p34"/>
          <p:cNvPicPr preferRelativeResize="0"/>
          <p:nvPr/>
        </p:nvPicPr>
        <p:blipFill>
          <a:blip r:embed="rId4">
            <a:alphaModFix/>
          </a:blip>
          <a:stretch>
            <a:fillRect/>
          </a:stretch>
        </p:blipFill>
        <p:spPr>
          <a:xfrm>
            <a:off x="1699880" y="1936249"/>
            <a:ext cx="2450519" cy="2289826"/>
          </a:xfrm>
          <a:prstGeom prst="rect">
            <a:avLst/>
          </a:prstGeom>
          <a:noFill/>
          <a:ln>
            <a:noFill/>
          </a:ln>
        </p:spPr>
      </p:pic>
      <p:sp>
        <p:nvSpPr>
          <p:cNvPr id="620" name="Google Shape;620;p34"/>
          <p:cNvSpPr txBox="1"/>
          <p:nvPr>
            <p:ph idx="1" type="body"/>
          </p:nvPr>
        </p:nvSpPr>
        <p:spPr>
          <a:xfrm>
            <a:off x="6477900" y="910475"/>
            <a:ext cx="1883400" cy="52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Error Histogram</a:t>
            </a:r>
            <a:endParaRPr/>
          </a:p>
        </p:txBody>
      </p:sp>
      <p:pic>
        <p:nvPicPr>
          <p:cNvPr id="621" name="Google Shape;621;p34"/>
          <p:cNvPicPr preferRelativeResize="0"/>
          <p:nvPr/>
        </p:nvPicPr>
        <p:blipFill>
          <a:blip r:embed="rId5">
            <a:alphaModFix/>
          </a:blip>
          <a:stretch>
            <a:fillRect/>
          </a:stretch>
        </p:blipFill>
        <p:spPr>
          <a:xfrm>
            <a:off x="5633075" y="1398075"/>
            <a:ext cx="3293219" cy="200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5"/>
          <p:cNvSpPr txBox="1"/>
          <p:nvPr>
            <p:ph type="title"/>
          </p:nvPr>
        </p:nvSpPr>
        <p:spPr>
          <a:xfrm>
            <a:off x="964100" y="12025"/>
            <a:ext cx="7397100" cy="5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latin typeface="Arial"/>
                <a:ea typeface="Arial"/>
                <a:cs typeface="Arial"/>
                <a:sym typeface="Arial"/>
              </a:rPr>
              <a:t>CONCLUSIONS AND FINDINGS</a:t>
            </a:r>
            <a:endParaRPr sz="2600">
              <a:latin typeface="Arial"/>
              <a:ea typeface="Arial"/>
              <a:cs typeface="Arial"/>
              <a:sym typeface="Arial"/>
            </a:endParaRPr>
          </a:p>
        </p:txBody>
      </p:sp>
      <p:pic>
        <p:nvPicPr>
          <p:cNvPr id="627" name="Google Shape;627;p35"/>
          <p:cNvPicPr preferRelativeResize="0"/>
          <p:nvPr/>
        </p:nvPicPr>
        <p:blipFill>
          <a:blip r:embed="rId3">
            <a:alphaModFix/>
          </a:blip>
          <a:stretch>
            <a:fillRect/>
          </a:stretch>
        </p:blipFill>
        <p:spPr>
          <a:xfrm>
            <a:off x="654650" y="621199"/>
            <a:ext cx="7645349" cy="1296575"/>
          </a:xfrm>
          <a:prstGeom prst="rect">
            <a:avLst/>
          </a:prstGeom>
          <a:noFill/>
          <a:ln>
            <a:noFill/>
          </a:ln>
        </p:spPr>
      </p:pic>
      <p:pic>
        <p:nvPicPr>
          <p:cNvPr id="628" name="Google Shape;628;p35"/>
          <p:cNvPicPr preferRelativeResize="0"/>
          <p:nvPr/>
        </p:nvPicPr>
        <p:blipFill>
          <a:blip r:embed="rId4">
            <a:alphaModFix/>
          </a:blip>
          <a:stretch>
            <a:fillRect/>
          </a:stretch>
        </p:blipFill>
        <p:spPr>
          <a:xfrm>
            <a:off x="843200" y="2045850"/>
            <a:ext cx="5841049" cy="1986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6"/>
          <p:cNvSpPr txBox="1"/>
          <p:nvPr>
            <p:ph type="title"/>
          </p:nvPr>
        </p:nvSpPr>
        <p:spPr>
          <a:xfrm>
            <a:off x="1073700" y="1974750"/>
            <a:ext cx="6996600" cy="7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latin typeface="Arial"/>
                <a:ea typeface="Arial"/>
                <a:cs typeface="Arial"/>
                <a:sym typeface="Arial"/>
              </a:rPr>
              <a:t> </a:t>
            </a:r>
            <a:endParaRPr sz="2600">
              <a:latin typeface="Arial"/>
              <a:ea typeface="Arial"/>
              <a:cs typeface="Arial"/>
              <a:sym typeface="Arial"/>
            </a:endParaRPr>
          </a:p>
          <a:p>
            <a:pPr indent="0" lvl="0" marL="0" rtl="0" algn="ctr">
              <a:spcBef>
                <a:spcPts val="0"/>
              </a:spcBef>
              <a:spcAft>
                <a:spcPts val="0"/>
              </a:spcAft>
              <a:buNone/>
            </a:pPr>
            <a:r>
              <a:rPr lang="en" sz="3800">
                <a:latin typeface="Arial"/>
                <a:ea typeface="Arial"/>
                <a:cs typeface="Arial"/>
                <a:sym typeface="Arial"/>
              </a:rPr>
              <a:t>Thank You </a:t>
            </a:r>
            <a:endParaRPr sz="3800">
              <a:latin typeface="Arial"/>
              <a:ea typeface="Arial"/>
              <a:cs typeface="Arial"/>
              <a:sym typeface="Arial"/>
            </a:endParaRPr>
          </a:p>
          <a:p>
            <a:pPr indent="0" lvl="0" marL="0" rtl="0" algn="ctr">
              <a:spcBef>
                <a:spcPts val="0"/>
              </a:spcBef>
              <a:spcAft>
                <a:spcPts val="0"/>
              </a:spcAft>
              <a:buNone/>
            </a:pPr>
            <a:r>
              <a:t/>
            </a:r>
            <a:endParaRPr sz="2600">
              <a:latin typeface="Arial"/>
              <a:ea typeface="Arial"/>
              <a:cs typeface="Arial"/>
              <a:sym typeface="Arial"/>
            </a:endParaRPr>
          </a:p>
          <a:p>
            <a:pPr indent="0" lvl="0" marL="0" rtl="0" algn="ctr">
              <a:spcBef>
                <a:spcPts val="0"/>
              </a:spcBef>
              <a:spcAft>
                <a:spcPts val="0"/>
              </a:spcAft>
              <a:buNone/>
            </a:pPr>
            <a:r>
              <a:rPr lang="en" sz="3800">
                <a:latin typeface="Arial"/>
                <a:ea typeface="Arial"/>
                <a:cs typeface="Arial"/>
                <a:sym typeface="Arial"/>
              </a:rPr>
              <a:t>Q&amp;A </a:t>
            </a:r>
            <a:r>
              <a:rPr lang="en" sz="2600">
                <a:latin typeface="Arial"/>
                <a:ea typeface="Arial"/>
                <a:cs typeface="Arial"/>
                <a:sym typeface="Arial"/>
              </a:rPr>
              <a:t> </a:t>
            </a:r>
            <a:endParaRPr sz="26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7"/>
          <p:cNvSpPr txBox="1"/>
          <p:nvPr>
            <p:ph type="title"/>
          </p:nvPr>
        </p:nvSpPr>
        <p:spPr>
          <a:xfrm>
            <a:off x="1073700" y="323450"/>
            <a:ext cx="6996600" cy="71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REFERENCE</a:t>
            </a:r>
            <a:endParaRPr sz="2200"/>
          </a:p>
        </p:txBody>
      </p:sp>
      <p:sp>
        <p:nvSpPr>
          <p:cNvPr id="639" name="Google Shape;639;p37"/>
          <p:cNvSpPr txBox="1"/>
          <p:nvPr>
            <p:ph idx="1" type="body"/>
          </p:nvPr>
        </p:nvSpPr>
        <p:spPr>
          <a:xfrm>
            <a:off x="854550" y="1105200"/>
            <a:ext cx="7879200" cy="31134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Clr>
                <a:srgbClr val="595959"/>
              </a:buClr>
              <a:buSzPts val="1600"/>
              <a:buFont typeface="Arial"/>
              <a:buAutoNum type="arabicPeriod"/>
            </a:pPr>
            <a:r>
              <a:rPr lang="en" sz="1350" u="sng">
                <a:solidFill>
                  <a:srgbClr val="296EAA"/>
                </a:solidFill>
                <a:highlight>
                  <a:srgbClr val="FFFFFF"/>
                </a:highlight>
                <a:latin typeface="Arial"/>
                <a:ea typeface="Arial"/>
                <a:cs typeface="Arial"/>
                <a:sym typeface="Arial"/>
                <a:hlinkClick r:id="rId3">
                  <a:extLst>
                    <a:ext uri="{A12FA001-AC4F-418D-AE19-62706E023703}">
                      <ahyp:hlinkClr val="tx"/>
                    </a:ext>
                  </a:extLst>
                </a:hlinkClick>
              </a:rPr>
              <a:t>https://www.kaggle.com/c/house-prices-advanced-regression-techniques</a:t>
            </a:r>
            <a:endParaRPr sz="2100">
              <a:solidFill>
                <a:srgbClr val="595959"/>
              </a:solidFill>
              <a:latin typeface="Arial"/>
              <a:ea typeface="Arial"/>
              <a:cs typeface="Arial"/>
              <a:sym typeface="Arial"/>
            </a:endParaRPr>
          </a:p>
          <a:p>
            <a:pPr indent="-311150" lvl="0" marL="457200" rtl="0" algn="l">
              <a:spcBef>
                <a:spcPts val="0"/>
              </a:spcBef>
              <a:spcAft>
                <a:spcPts val="0"/>
              </a:spcAft>
              <a:buClr>
                <a:srgbClr val="595959"/>
              </a:buClr>
              <a:buSzPts val="1300"/>
              <a:buFont typeface="Arial"/>
              <a:buAutoNum type="arabicPeriod"/>
            </a:pPr>
            <a:r>
              <a:rPr b="1" lang="en" sz="1300" u="sng">
                <a:latin typeface="Arial"/>
                <a:ea typeface="Arial"/>
                <a:cs typeface="Arial"/>
                <a:sym typeface="Arial"/>
                <a:hlinkClick r:id="rId4"/>
              </a:rPr>
              <a:t>www.slidescarnival.com/help-use-presentation-template</a:t>
            </a:r>
            <a:endParaRPr sz="1900">
              <a:solidFill>
                <a:srgbClr val="595959"/>
              </a:solidFill>
              <a:latin typeface="Arial"/>
              <a:ea typeface="Arial"/>
              <a:cs typeface="Arial"/>
              <a:sym typeface="Arial"/>
            </a:endParaRPr>
          </a:p>
          <a:p>
            <a:pPr indent="0" lvl="0" marL="457200" rtl="0" algn="l">
              <a:spcBef>
                <a:spcPts val="1000"/>
              </a:spcBef>
              <a:spcAft>
                <a:spcPts val="0"/>
              </a:spcAft>
              <a:buNone/>
            </a:pPr>
            <a:r>
              <a:t/>
            </a:r>
            <a:endParaRPr sz="1300">
              <a:solidFill>
                <a:srgbClr val="595959"/>
              </a:solidFill>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6"/>
          <p:cNvSpPr txBox="1"/>
          <p:nvPr>
            <p:ph type="title"/>
          </p:nvPr>
        </p:nvSpPr>
        <p:spPr>
          <a:xfrm>
            <a:off x="1047750" y="209150"/>
            <a:ext cx="6996600" cy="6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latin typeface="Arial"/>
                <a:ea typeface="Arial"/>
                <a:cs typeface="Arial"/>
                <a:sym typeface="Arial"/>
              </a:rPr>
              <a:t>PROBLEM STATEMENT</a:t>
            </a:r>
            <a:endParaRPr sz="2600">
              <a:latin typeface="Arial"/>
              <a:ea typeface="Arial"/>
              <a:cs typeface="Arial"/>
              <a:sym typeface="Arial"/>
            </a:endParaRPr>
          </a:p>
        </p:txBody>
      </p:sp>
      <p:grpSp>
        <p:nvGrpSpPr>
          <p:cNvPr id="517" name="Google Shape;517;p26"/>
          <p:cNvGrpSpPr/>
          <p:nvPr/>
        </p:nvGrpSpPr>
        <p:grpSpPr>
          <a:xfrm>
            <a:off x="4099526" y="1081875"/>
            <a:ext cx="5048614" cy="2862587"/>
            <a:chOff x="1715660" y="1281608"/>
            <a:chExt cx="5786377" cy="3269659"/>
          </a:xfrm>
        </p:grpSpPr>
        <p:sp>
          <p:nvSpPr>
            <p:cNvPr id="518" name="Google Shape;518;p26"/>
            <p:cNvSpPr txBox="1"/>
            <p:nvPr/>
          </p:nvSpPr>
          <p:spPr>
            <a:xfrm>
              <a:off x="1715661" y="3455708"/>
              <a:ext cx="628800" cy="20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434343"/>
                  </a:solidFill>
                  <a:latin typeface="Roboto"/>
                  <a:ea typeface="Roboto"/>
                  <a:cs typeface="Roboto"/>
                  <a:sym typeface="Roboto"/>
                </a:rPr>
                <a:t>1M</a:t>
              </a:r>
              <a:endParaRPr sz="1100">
                <a:solidFill>
                  <a:srgbClr val="434343"/>
                </a:solidFill>
                <a:latin typeface="Roboto"/>
                <a:ea typeface="Roboto"/>
                <a:cs typeface="Roboto"/>
                <a:sym typeface="Roboto"/>
              </a:endParaRPr>
            </a:p>
          </p:txBody>
        </p:sp>
        <p:sp>
          <p:nvSpPr>
            <p:cNvPr id="519" name="Google Shape;519;p26"/>
            <p:cNvSpPr txBox="1"/>
            <p:nvPr/>
          </p:nvSpPr>
          <p:spPr>
            <a:xfrm>
              <a:off x="1715661" y="2912190"/>
              <a:ext cx="628800" cy="20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434343"/>
                  </a:solidFill>
                  <a:latin typeface="Roboto"/>
                  <a:ea typeface="Roboto"/>
                  <a:cs typeface="Roboto"/>
                  <a:sym typeface="Roboto"/>
                </a:rPr>
                <a:t>2M</a:t>
              </a:r>
              <a:endParaRPr sz="1100">
                <a:solidFill>
                  <a:srgbClr val="434343"/>
                </a:solidFill>
                <a:latin typeface="Roboto"/>
                <a:ea typeface="Roboto"/>
                <a:cs typeface="Roboto"/>
                <a:sym typeface="Roboto"/>
              </a:endParaRPr>
            </a:p>
          </p:txBody>
        </p:sp>
        <p:grpSp>
          <p:nvGrpSpPr>
            <p:cNvPr id="520" name="Google Shape;520;p26"/>
            <p:cNvGrpSpPr/>
            <p:nvPr/>
          </p:nvGrpSpPr>
          <p:grpSpPr>
            <a:xfrm>
              <a:off x="2307088" y="1377700"/>
              <a:ext cx="5194950" cy="2758800"/>
              <a:chOff x="1777375" y="1492450"/>
              <a:chExt cx="5194950" cy="2758800"/>
            </a:xfrm>
          </p:grpSpPr>
          <p:cxnSp>
            <p:nvCxnSpPr>
              <p:cNvPr id="521" name="Google Shape;521;p26"/>
              <p:cNvCxnSpPr/>
              <p:nvPr/>
            </p:nvCxnSpPr>
            <p:spPr>
              <a:xfrm>
                <a:off x="1786525" y="4218375"/>
                <a:ext cx="5185800" cy="0"/>
              </a:xfrm>
              <a:prstGeom prst="straightConnector1">
                <a:avLst/>
              </a:prstGeom>
              <a:noFill/>
              <a:ln cap="flat" cmpd="sng" w="9525">
                <a:solidFill>
                  <a:schemeClr val="dk1"/>
                </a:solidFill>
                <a:prstDash val="solid"/>
                <a:round/>
                <a:headEnd len="med" w="med" type="none"/>
                <a:tailEnd len="med" w="med" type="none"/>
              </a:ln>
            </p:spPr>
          </p:cxnSp>
          <p:cxnSp>
            <p:nvCxnSpPr>
              <p:cNvPr id="522" name="Google Shape;522;p26"/>
              <p:cNvCxnSpPr/>
              <p:nvPr/>
            </p:nvCxnSpPr>
            <p:spPr>
              <a:xfrm flipH="1">
                <a:off x="1777375" y="1492450"/>
                <a:ext cx="13800" cy="2758800"/>
              </a:xfrm>
              <a:prstGeom prst="straightConnector1">
                <a:avLst/>
              </a:prstGeom>
              <a:noFill/>
              <a:ln cap="flat" cmpd="sng" w="9525">
                <a:solidFill>
                  <a:schemeClr val="dk1"/>
                </a:solidFill>
                <a:prstDash val="solid"/>
                <a:round/>
                <a:headEnd len="med" w="med" type="none"/>
                <a:tailEnd len="med" w="med" type="none"/>
              </a:ln>
            </p:spPr>
          </p:cxnSp>
        </p:grpSp>
        <p:sp>
          <p:nvSpPr>
            <p:cNvPr id="523" name="Google Shape;523;p26"/>
            <p:cNvSpPr txBox="1"/>
            <p:nvPr/>
          </p:nvSpPr>
          <p:spPr>
            <a:xfrm>
              <a:off x="1715660" y="2368672"/>
              <a:ext cx="628800" cy="20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434343"/>
                  </a:solidFill>
                  <a:latin typeface="Roboto"/>
                  <a:ea typeface="Roboto"/>
                  <a:cs typeface="Roboto"/>
                  <a:sym typeface="Roboto"/>
                </a:rPr>
                <a:t>3M</a:t>
              </a:r>
              <a:endParaRPr sz="1100">
                <a:solidFill>
                  <a:srgbClr val="434343"/>
                </a:solidFill>
                <a:latin typeface="Roboto"/>
                <a:ea typeface="Roboto"/>
                <a:cs typeface="Roboto"/>
                <a:sym typeface="Roboto"/>
              </a:endParaRPr>
            </a:p>
          </p:txBody>
        </p:sp>
        <p:sp>
          <p:nvSpPr>
            <p:cNvPr id="524" name="Google Shape;524;p26"/>
            <p:cNvSpPr txBox="1"/>
            <p:nvPr/>
          </p:nvSpPr>
          <p:spPr>
            <a:xfrm>
              <a:off x="1715661" y="1825126"/>
              <a:ext cx="628800" cy="20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434343"/>
                  </a:solidFill>
                  <a:latin typeface="Roboto"/>
                  <a:ea typeface="Roboto"/>
                  <a:cs typeface="Roboto"/>
                  <a:sym typeface="Roboto"/>
                </a:rPr>
                <a:t>4M</a:t>
              </a:r>
              <a:endParaRPr sz="1100">
                <a:solidFill>
                  <a:srgbClr val="434343"/>
                </a:solidFill>
                <a:latin typeface="Roboto"/>
                <a:ea typeface="Roboto"/>
                <a:cs typeface="Roboto"/>
                <a:sym typeface="Roboto"/>
              </a:endParaRPr>
            </a:p>
          </p:txBody>
        </p:sp>
        <p:sp>
          <p:nvSpPr>
            <p:cNvPr id="525" name="Google Shape;525;p26"/>
            <p:cNvSpPr txBox="1"/>
            <p:nvPr/>
          </p:nvSpPr>
          <p:spPr>
            <a:xfrm>
              <a:off x="1715661" y="1281608"/>
              <a:ext cx="628800" cy="20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rgbClr val="434343"/>
                  </a:solidFill>
                  <a:latin typeface="Roboto"/>
                  <a:ea typeface="Roboto"/>
                  <a:cs typeface="Roboto"/>
                  <a:sym typeface="Roboto"/>
                </a:rPr>
                <a:t>5M</a:t>
              </a:r>
              <a:endParaRPr sz="1100">
                <a:solidFill>
                  <a:srgbClr val="434343"/>
                </a:solidFill>
                <a:latin typeface="Roboto"/>
                <a:ea typeface="Roboto"/>
                <a:cs typeface="Roboto"/>
                <a:sym typeface="Roboto"/>
              </a:endParaRPr>
            </a:p>
          </p:txBody>
        </p:sp>
        <p:sp>
          <p:nvSpPr>
            <p:cNvPr id="526" name="Google Shape;526;p26"/>
            <p:cNvSpPr txBox="1"/>
            <p:nvPr/>
          </p:nvSpPr>
          <p:spPr>
            <a:xfrm>
              <a:off x="3461571" y="4178367"/>
              <a:ext cx="2552400" cy="37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Factors that Affect Price</a:t>
              </a:r>
              <a:endParaRPr>
                <a:solidFill>
                  <a:schemeClr val="accent2"/>
                </a:solidFill>
              </a:endParaRPr>
            </a:p>
          </p:txBody>
        </p:sp>
        <p:sp>
          <p:nvSpPr>
            <p:cNvPr id="527" name="Google Shape;527;p26"/>
            <p:cNvSpPr txBox="1"/>
            <p:nvPr/>
          </p:nvSpPr>
          <p:spPr>
            <a:xfrm>
              <a:off x="2602768" y="4289567"/>
              <a:ext cx="706200" cy="2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434343"/>
                </a:solidFill>
                <a:latin typeface="Roboto"/>
                <a:ea typeface="Roboto"/>
                <a:cs typeface="Roboto"/>
                <a:sym typeface="Roboto"/>
              </a:endParaRPr>
            </a:p>
          </p:txBody>
        </p:sp>
        <p:sp>
          <p:nvSpPr>
            <p:cNvPr id="528" name="Google Shape;528;p26"/>
            <p:cNvSpPr txBox="1"/>
            <p:nvPr/>
          </p:nvSpPr>
          <p:spPr>
            <a:xfrm>
              <a:off x="5073037" y="4178375"/>
              <a:ext cx="706200" cy="2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434343"/>
                </a:solidFill>
                <a:latin typeface="Roboto"/>
                <a:ea typeface="Roboto"/>
                <a:cs typeface="Roboto"/>
                <a:sym typeface="Roboto"/>
              </a:endParaRPr>
            </a:p>
          </p:txBody>
        </p:sp>
        <p:sp>
          <p:nvSpPr>
            <p:cNvPr id="529" name="Google Shape;529;p26"/>
            <p:cNvSpPr txBox="1"/>
            <p:nvPr/>
          </p:nvSpPr>
          <p:spPr>
            <a:xfrm>
              <a:off x="6151539" y="4178364"/>
              <a:ext cx="706200" cy="2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434343"/>
                </a:solidFill>
                <a:latin typeface="Roboto"/>
                <a:ea typeface="Roboto"/>
                <a:cs typeface="Roboto"/>
                <a:sym typeface="Roboto"/>
              </a:endParaRPr>
            </a:p>
          </p:txBody>
        </p:sp>
      </p:grpSp>
      <p:grpSp>
        <p:nvGrpSpPr>
          <p:cNvPr id="530" name="Google Shape;530;p26"/>
          <p:cNvGrpSpPr/>
          <p:nvPr/>
        </p:nvGrpSpPr>
        <p:grpSpPr>
          <a:xfrm>
            <a:off x="4617168" y="1452892"/>
            <a:ext cx="4046530" cy="2450007"/>
            <a:chOff x="2316838" y="1382075"/>
            <a:chExt cx="5185200" cy="2717700"/>
          </a:xfrm>
        </p:grpSpPr>
        <p:cxnSp>
          <p:nvCxnSpPr>
            <p:cNvPr id="531" name="Google Shape;531;p26"/>
            <p:cNvCxnSpPr/>
            <p:nvPr/>
          </p:nvCxnSpPr>
          <p:spPr>
            <a:xfrm>
              <a:off x="2316838" y="1382075"/>
              <a:ext cx="5185200" cy="0"/>
            </a:xfrm>
            <a:prstGeom prst="straightConnector1">
              <a:avLst/>
            </a:prstGeom>
            <a:noFill/>
            <a:ln cap="flat" cmpd="sng" w="9525">
              <a:solidFill>
                <a:schemeClr val="lt2"/>
              </a:solidFill>
              <a:prstDash val="dash"/>
              <a:round/>
              <a:headEnd len="med" w="med" type="none"/>
              <a:tailEnd len="med" w="med" type="none"/>
            </a:ln>
          </p:spPr>
        </p:cxnSp>
        <p:cxnSp>
          <p:nvCxnSpPr>
            <p:cNvPr id="532" name="Google Shape;532;p26"/>
            <p:cNvCxnSpPr/>
            <p:nvPr/>
          </p:nvCxnSpPr>
          <p:spPr>
            <a:xfrm>
              <a:off x="2316838" y="1925615"/>
              <a:ext cx="5185200" cy="0"/>
            </a:xfrm>
            <a:prstGeom prst="straightConnector1">
              <a:avLst/>
            </a:prstGeom>
            <a:noFill/>
            <a:ln cap="flat" cmpd="sng" w="9525">
              <a:solidFill>
                <a:schemeClr val="lt2"/>
              </a:solidFill>
              <a:prstDash val="dash"/>
              <a:round/>
              <a:headEnd len="med" w="med" type="none"/>
              <a:tailEnd len="med" w="med" type="none"/>
            </a:ln>
          </p:spPr>
        </p:cxnSp>
        <p:cxnSp>
          <p:nvCxnSpPr>
            <p:cNvPr id="533" name="Google Shape;533;p26"/>
            <p:cNvCxnSpPr/>
            <p:nvPr/>
          </p:nvCxnSpPr>
          <p:spPr>
            <a:xfrm>
              <a:off x="2316838" y="2469155"/>
              <a:ext cx="5185200" cy="0"/>
            </a:xfrm>
            <a:prstGeom prst="straightConnector1">
              <a:avLst/>
            </a:prstGeom>
            <a:noFill/>
            <a:ln cap="flat" cmpd="sng" w="9525">
              <a:solidFill>
                <a:schemeClr val="lt2"/>
              </a:solidFill>
              <a:prstDash val="dash"/>
              <a:round/>
              <a:headEnd len="med" w="med" type="none"/>
              <a:tailEnd len="med" w="med" type="none"/>
            </a:ln>
          </p:spPr>
        </p:cxnSp>
        <p:cxnSp>
          <p:nvCxnSpPr>
            <p:cNvPr id="534" name="Google Shape;534;p26"/>
            <p:cNvCxnSpPr/>
            <p:nvPr/>
          </p:nvCxnSpPr>
          <p:spPr>
            <a:xfrm>
              <a:off x="2316838" y="3012695"/>
              <a:ext cx="5185200" cy="0"/>
            </a:xfrm>
            <a:prstGeom prst="straightConnector1">
              <a:avLst/>
            </a:prstGeom>
            <a:noFill/>
            <a:ln cap="flat" cmpd="sng" w="9525">
              <a:solidFill>
                <a:schemeClr val="lt2"/>
              </a:solidFill>
              <a:prstDash val="dash"/>
              <a:round/>
              <a:headEnd len="med" w="med" type="none"/>
              <a:tailEnd len="med" w="med" type="none"/>
            </a:ln>
          </p:spPr>
        </p:cxnSp>
        <p:cxnSp>
          <p:nvCxnSpPr>
            <p:cNvPr id="535" name="Google Shape;535;p26"/>
            <p:cNvCxnSpPr/>
            <p:nvPr/>
          </p:nvCxnSpPr>
          <p:spPr>
            <a:xfrm>
              <a:off x="2316838" y="3556235"/>
              <a:ext cx="5185200" cy="0"/>
            </a:xfrm>
            <a:prstGeom prst="straightConnector1">
              <a:avLst/>
            </a:prstGeom>
            <a:noFill/>
            <a:ln cap="flat" cmpd="sng" w="9525">
              <a:solidFill>
                <a:schemeClr val="lt2"/>
              </a:solidFill>
              <a:prstDash val="dash"/>
              <a:round/>
              <a:headEnd len="med" w="med" type="none"/>
              <a:tailEnd len="med" w="med" type="none"/>
            </a:ln>
          </p:spPr>
        </p:cxnSp>
        <p:cxnSp>
          <p:nvCxnSpPr>
            <p:cNvPr id="536" name="Google Shape;536;p26"/>
            <p:cNvCxnSpPr/>
            <p:nvPr/>
          </p:nvCxnSpPr>
          <p:spPr>
            <a:xfrm>
              <a:off x="3355978" y="1382075"/>
              <a:ext cx="0" cy="2717700"/>
            </a:xfrm>
            <a:prstGeom prst="straightConnector1">
              <a:avLst/>
            </a:prstGeom>
            <a:noFill/>
            <a:ln cap="flat" cmpd="sng" w="9525">
              <a:solidFill>
                <a:schemeClr val="lt2"/>
              </a:solidFill>
              <a:prstDash val="dash"/>
              <a:round/>
              <a:headEnd len="med" w="med" type="none"/>
              <a:tailEnd len="med" w="med" type="none"/>
            </a:ln>
          </p:spPr>
        </p:cxnSp>
        <p:cxnSp>
          <p:nvCxnSpPr>
            <p:cNvPr id="537" name="Google Shape;537;p26"/>
            <p:cNvCxnSpPr/>
            <p:nvPr/>
          </p:nvCxnSpPr>
          <p:spPr>
            <a:xfrm>
              <a:off x="4391068" y="1382075"/>
              <a:ext cx="0" cy="2717700"/>
            </a:xfrm>
            <a:prstGeom prst="straightConnector1">
              <a:avLst/>
            </a:prstGeom>
            <a:noFill/>
            <a:ln cap="flat" cmpd="sng" w="9525">
              <a:solidFill>
                <a:schemeClr val="lt2"/>
              </a:solidFill>
              <a:prstDash val="dash"/>
              <a:round/>
              <a:headEnd len="med" w="med" type="none"/>
              <a:tailEnd len="med" w="med" type="none"/>
            </a:ln>
          </p:spPr>
        </p:cxnSp>
        <p:cxnSp>
          <p:nvCxnSpPr>
            <p:cNvPr id="538" name="Google Shape;538;p26"/>
            <p:cNvCxnSpPr/>
            <p:nvPr/>
          </p:nvCxnSpPr>
          <p:spPr>
            <a:xfrm>
              <a:off x="5426158" y="1382075"/>
              <a:ext cx="0" cy="2717700"/>
            </a:xfrm>
            <a:prstGeom prst="straightConnector1">
              <a:avLst/>
            </a:prstGeom>
            <a:noFill/>
            <a:ln cap="flat" cmpd="sng" w="9525">
              <a:solidFill>
                <a:schemeClr val="lt2"/>
              </a:solidFill>
              <a:prstDash val="dash"/>
              <a:round/>
              <a:headEnd len="med" w="med" type="none"/>
              <a:tailEnd len="med" w="med" type="none"/>
            </a:ln>
          </p:spPr>
        </p:cxnSp>
        <p:cxnSp>
          <p:nvCxnSpPr>
            <p:cNvPr id="539" name="Google Shape;539;p26"/>
            <p:cNvCxnSpPr/>
            <p:nvPr/>
          </p:nvCxnSpPr>
          <p:spPr>
            <a:xfrm>
              <a:off x="6461248" y="1382075"/>
              <a:ext cx="0" cy="2717700"/>
            </a:xfrm>
            <a:prstGeom prst="straightConnector1">
              <a:avLst/>
            </a:prstGeom>
            <a:noFill/>
            <a:ln cap="flat" cmpd="sng" w="9525">
              <a:solidFill>
                <a:schemeClr val="lt2"/>
              </a:solidFill>
              <a:prstDash val="dash"/>
              <a:round/>
              <a:headEnd len="med" w="med" type="none"/>
              <a:tailEnd len="med" w="med" type="none"/>
            </a:ln>
          </p:spPr>
        </p:cxnSp>
      </p:grpSp>
      <p:sp>
        <p:nvSpPr>
          <p:cNvPr id="540" name="Google Shape;540;p26"/>
          <p:cNvSpPr/>
          <p:nvPr/>
        </p:nvSpPr>
        <p:spPr>
          <a:xfrm>
            <a:off x="4770075" y="1833900"/>
            <a:ext cx="4340899" cy="842621"/>
          </a:xfrm>
          <a:custGeom>
            <a:rect b="b" l="l" r="r" t="t"/>
            <a:pathLst>
              <a:path extrusionOk="0" h="87545" w="206341">
                <a:moveTo>
                  <a:pt x="0" y="0"/>
                </a:moveTo>
                <a:lnTo>
                  <a:pt x="41469" y="43673"/>
                </a:lnTo>
                <a:lnTo>
                  <a:pt x="82737" y="21636"/>
                </a:lnTo>
                <a:lnTo>
                  <a:pt x="124206" y="87545"/>
                </a:lnTo>
                <a:lnTo>
                  <a:pt x="165674" y="43472"/>
                </a:lnTo>
                <a:lnTo>
                  <a:pt x="206341" y="87345"/>
                </a:lnTo>
              </a:path>
            </a:pathLst>
          </a:custGeom>
          <a:noFill/>
          <a:ln cap="flat" cmpd="sng" w="19050">
            <a:solidFill>
              <a:schemeClr val="accent2"/>
            </a:solidFill>
            <a:prstDash val="solid"/>
            <a:round/>
            <a:headEnd len="med" w="med" type="none"/>
            <a:tailEnd len="med" w="med" type="none"/>
          </a:ln>
        </p:spPr>
      </p:sp>
      <p:sp>
        <p:nvSpPr>
          <p:cNvPr id="541" name="Google Shape;541;p26"/>
          <p:cNvSpPr/>
          <p:nvPr/>
        </p:nvSpPr>
        <p:spPr>
          <a:xfrm>
            <a:off x="4769963" y="1452900"/>
            <a:ext cx="4341126" cy="1105501"/>
          </a:xfrm>
          <a:custGeom>
            <a:rect b="b" l="l" r="r" t="t"/>
            <a:pathLst>
              <a:path extrusionOk="0" h="65308" w="206942">
                <a:moveTo>
                  <a:pt x="0" y="43472"/>
                </a:moveTo>
                <a:lnTo>
                  <a:pt x="41669" y="21636"/>
                </a:lnTo>
                <a:lnTo>
                  <a:pt x="82737" y="65308"/>
                </a:lnTo>
                <a:lnTo>
                  <a:pt x="124205" y="0"/>
                </a:lnTo>
                <a:lnTo>
                  <a:pt x="165874" y="21836"/>
                </a:lnTo>
                <a:lnTo>
                  <a:pt x="206942" y="201"/>
                </a:lnTo>
              </a:path>
            </a:pathLst>
          </a:custGeom>
          <a:noFill/>
          <a:ln cap="flat" cmpd="sng" w="19050">
            <a:solidFill>
              <a:srgbClr val="FF0000"/>
            </a:solidFill>
            <a:prstDash val="solid"/>
            <a:round/>
            <a:headEnd len="med" w="med" type="none"/>
            <a:tailEnd len="med" w="med" type="none"/>
          </a:ln>
        </p:spPr>
      </p:sp>
      <p:sp>
        <p:nvSpPr>
          <p:cNvPr id="542" name="Google Shape;542;p26"/>
          <p:cNvSpPr txBox="1"/>
          <p:nvPr/>
        </p:nvSpPr>
        <p:spPr>
          <a:xfrm rot="-5400000">
            <a:off x="3172425" y="2068300"/>
            <a:ext cx="20541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4"/>
                </a:solidFill>
              </a:rPr>
              <a:t>Sales Price ($)</a:t>
            </a:r>
            <a:endParaRPr b="1">
              <a:solidFill>
                <a:schemeClr val="accent4"/>
              </a:solidFill>
            </a:endParaRPr>
          </a:p>
        </p:txBody>
      </p:sp>
      <p:sp>
        <p:nvSpPr>
          <p:cNvPr id="543" name="Google Shape;543;p26"/>
          <p:cNvSpPr txBox="1"/>
          <p:nvPr/>
        </p:nvSpPr>
        <p:spPr>
          <a:xfrm>
            <a:off x="313750" y="4463750"/>
            <a:ext cx="2571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22222"/>
                </a:solidFill>
                <a:highlight>
                  <a:srgbClr val="FFFFFF"/>
                </a:highlight>
              </a:rPr>
              <a:t>Source : 	</a:t>
            </a:r>
            <a:r>
              <a:rPr lang="en" sz="700" u="sng">
                <a:solidFill>
                  <a:schemeClr val="hlink"/>
                </a:solidFill>
                <a:highlight>
                  <a:srgbClr val="FFFFFF"/>
                </a:highlight>
                <a:hlinkClick r:id="rId3"/>
              </a:rPr>
              <a:t>https://images.app.goo.gl/APsSNXegkyVrNR4XA</a:t>
            </a:r>
            <a:endParaRPr sz="700">
              <a:solidFill>
                <a:srgbClr val="222222"/>
              </a:solidFill>
              <a:highlight>
                <a:srgbClr val="FFFFFF"/>
              </a:highlight>
            </a:endParaRPr>
          </a:p>
          <a:p>
            <a:pPr indent="0" lvl="0" marL="0" rtl="0" algn="l">
              <a:spcBef>
                <a:spcPts val="0"/>
              </a:spcBef>
              <a:spcAft>
                <a:spcPts val="0"/>
              </a:spcAft>
              <a:buNone/>
            </a:pPr>
            <a:r>
              <a:rPr lang="en" sz="700">
                <a:solidFill>
                  <a:srgbClr val="222222"/>
                </a:solidFill>
                <a:highlight>
                  <a:srgbClr val="FFFFFF"/>
                </a:highlight>
              </a:rPr>
              <a:t>https://images.app.goo.gl/K8MGricnHmCknyFp7</a:t>
            </a:r>
            <a:endParaRPr sz="700">
              <a:solidFill>
                <a:srgbClr val="222222"/>
              </a:solidFill>
              <a:highlight>
                <a:srgbClr val="FFFFFF"/>
              </a:highlight>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544" name="Google Shape;544;p26"/>
          <p:cNvPicPr preferRelativeResize="0"/>
          <p:nvPr/>
        </p:nvPicPr>
        <p:blipFill>
          <a:blip r:embed="rId4">
            <a:alphaModFix/>
          </a:blip>
          <a:stretch>
            <a:fillRect/>
          </a:stretch>
        </p:blipFill>
        <p:spPr>
          <a:xfrm>
            <a:off x="381375" y="2548125"/>
            <a:ext cx="3489501" cy="1750200"/>
          </a:xfrm>
          <a:prstGeom prst="rect">
            <a:avLst/>
          </a:prstGeom>
          <a:noFill/>
          <a:ln>
            <a:noFill/>
          </a:ln>
        </p:spPr>
      </p:pic>
      <p:pic>
        <p:nvPicPr>
          <p:cNvPr id="545" name="Google Shape;545;p26"/>
          <p:cNvPicPr preferRelativeResize="0"/>
          <p:nvPr/>
        </p:nvPicPr>
        <p:blipFill>
          <a:blip r:embed="rId5">
            <a:alphaModFix/>
          </a:blip>
          <a:stretch>
            <a:fillRect/>
          </a:stretch>
        </p:blipFill>
        <p:spPr>
          <a:xfrm>
            <a:off x="381375" y="877050"/>
            <a:ext cx="3489501" cy="167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7"/>
          <p:cNvSpPr txBox="1"/>
          <p:nvPr>
            <p:ph type="title"/>
          </p:nvPr>
        </p:nvSpPr>
        <p:spPr>
          <a:xfrm>
            <a:off x="964100" y="50250"/>
            <a:ext cx="6996600" cy="7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latin typeface="Arial"/>
                <a:ea typeface="Arial"/>
                <a:cs typeface="Arial"/>
                <a:sym typeface="Arial"/>
              </a:rPr>
              <a:t>BASELINE MODEL </a:t>
            </a:r>
            <a:endParaRPr sz="2600">
              <a:latin typeface="Arial"/>
              <a:ea typeface="Arial"/>
              <a:cs typeface="Arial"/>
              <a:sym typeface="Arial"/>
            </a:endParaRPr>
          </a:p>
        </p:txBody>
      </p:sp>
      <p:pic>
        <p:nvPicPr>
          <p:cNvPr id="551" name="Google Shape;551;p27"/>
          <p:cNvPicPr preferRelativeResize="0"/>
          <p:nvPr/>
        </p:nvPicPr>
        <p:blipFill>
          <a:blip r:embed="rId3">
            <a:alphaModFix/>
          </a:blip>
          <a:stretch>
            <a:fillRect/>
          </a:stretch>
        </p:blipFill>
        <p:spPr>
          <a:xfrm>
            <a:off x="273400" y="699600"/>
            <a:ext cx="3774250" cy="2052475"/>
          </a:xfrm>
          <a:prstGeom prst="rect">
            <a:avLst/>
          </a:prstGeom>
          <a:noFill/>
          <a:ln>
            <a:noFill/>
          </a:ln>
        </p:spPr>
      </p:pic>
      <p:pic>
        <p:nvPicPr>
          <p:cNvPr id="552" name="Google Shape;552;p27"/>
          <p:cNvPicPr preferRelativeResize="0"/>
          <p:nvPr/>
        </p:nvPicPr>
        <p:blipFill>
          <a:blip r:embed="rId4">
            <a:alphaModFix/>
          </a:blip>
          <a:stretch>
            <a:fillRect/>
          </a:stretch>
        </p:blipFill>
        <p:spPr>
          <a:xfrm>
            <a:off x="4125325" y="699600"/>
            <a:ext cx="4199875" cy="2088475"/>
          </a:xfrm>
          <a:prstGeom prst="rect">
            <a:avLst/>
          </a:prstGeom>
          <a:noFill/>
          <a:ln>
            <a:noFill/>
          </a:ln>
        </p:spPr>
      </p:pic>
      <p:pic>
        <p:nvPicPr>
          <p:cNvPr id="553" name="Google Shape;553;p27"/>
          <p:cNvPicPr preferRelativeResize="0"/>
          <p:nvPr/>
        </p:nvPicPr>
        <p:blipFill>
          <a:blip r:embed="rId5">
            <a:alphaModFix/>
          </a:blip>
          <a:stretch>
            <a:fillRect/>
          </a:stretch>
        </p:blipFill>
        <p:spPr>
          <a:xfrm>
            <a:off x="4125325" y="2721625"/>
            <a:ext cx="4245975" cy="1923025"/>
          </a:xfrm>
          <a:prstGeom prst="rect">
            <a:avLst/>
          </a:prstGeom>
          <a:noFill/>
          <a:ln>
            <a:noFill/>
          </a:ln>
        </p:spPr>
      </p:pic>
      <p:pic>
        <p:nvPicPr>
          <p:cNvPr id="554" name="Google Shape;554;p27"/>
          <p:cNvPicPr preferRelativeResize="0"/>
          <p:nvPr/>
        </p:nvPicPr>
        <p:blipFill>
          <a:blip r:embed="rId6">
            <a:alphaModFix/>
          </a:blip>
          <a:stretch>
            <a:fillRect/>
          </a:stretch>
        </p:blipFill>
        <p:spPr>
          <a:xfrm>
            <a:off x="233175" y="2716275"/>
            <a:ext cx="3814475" cy="1866825"/>
          </a:xfrm>
          <a:prstGeom prst="rect">
            <a:avLst/>
          </a:prstGeom>
          <a:noFill/>
          <a:ln>
            <a:noFill/>
          </a:ln>
        </p:spPr>
      </p:pic>
      <p:sp>
        <p:nvSpPr>
          <p:cNvPr id="555" name="Google Shape;555;p27"/>
          <p:cNvSpPr txBox="1"/>
          <p:nvPr/>
        </p:nvSpPr>
        <p:spPr>
          <a:xfrm>
            <a:off x="3041925" y="2731800"/>
            <a:ext cx="11853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FF"/>
                </a:solidFill>
              </a:rPr>
              <a:t>R^2 - 0.083</a:t>
            </a:r>
            <a:endParaRPr b="1" sz="1000">
              <a:solidFill>
                <a:srgbClr val="FF00FF"/>
              </a:solidFill>
            </a:endParaRPr>
          </a:p>
        </p:txBody>
      </p:sp>
      <p:sp>
        <p:nvSpPr>
          <p:cNvPr id="556" name="Google Shape;556;p27"/>
          <p:cNvSpPr txBox="1"/>
          <p:nvPr/>
        </p:nvSpPr>
        <p:spPr>
          <a:xfrm>
            <a:off x="887900" y="676625"/>
            <a:ext cx="11853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4"/>
                </a:solidFill>
              </a:rPr>
              <a:t>R^2 - 0.474</a:t>
            </a:r>
            <a:endParaRPr b="1" sz="1000">
              <a:solidFill>
                <a:schemeClr val="accent4"/>
              </a:solidFill>
            </a:endParaRPr>
          </a:p>
        </p:txBody>
      </p:sp>
      <p:sp>
        <p:nvSpPr>
          <p:cNvPr id="557" name="Google Shape;557;p27"/>
          <p:cNvSpPr txBox="1"/>
          <p:nvPr/>
        </p:nvSpPr>
        <p:spPr>
          <a:xfrm>
            <a:off x="7385000" y="2731800"/>
            <a:ext cx="11853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FF"/>
                </a:solidFill>
              </a:rPr>
              <a:t>R^2 - 0.170</a:t>
            </a:r>
            <a:endParaRPr b="1" sz="1000">
              <a:solidFill>
                <a:srgbClr val="FF00FF"/>
              </a:solidFill>
            </a:endParaRPr>
          </a:p>
        </p:txBody>
      </p:sp>
      <p:sp>
        <p:nvSpPr>
          <p:cNvPr id="558" name="Google Shape;558;p27"/>
          <p:cNvSpPr txBox="1"/>
          <p:nvPr/>
        </p:nvSpPr>
        <p:spPr>
          <a:xfrm>
            <a:off x="4802450" y="725525"/>
            <a:ext cx="11853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4"/>
                </a:solidFill>
              </a:rPr>
              <a:t>R^2 - 0.479</a:t>
            </a:r>
            <a:endParaRPr b="1" sz="1000">
              <a:solidFill>
                <a:schemeClr val="accent4"/>
              </a:solidFill>
            </a:endParaRPr>
          </a:p>
        </p:txBody>
      </p:sp>
      <p:sp>
        <p:nvSpPr>
          <p:cNvPr id="559" name="Google Shape;559;p27"/>
          <p:cNvSpPr/>
          <p:nvPr/>
        </p:nvSpPr>
        <p:spPr>
          <a:xfrm>
            <a:off x="1832200" y="745625"/>
            <a:ext cx="781800" cy="215700"/>
          </a:xfrm>
          <a:prstGeom prst="lef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5738275" y="794525"/>
            <a:ext cx="781800" cy="215700"/>
          </a:xfrm>
          <a:prstGeom prst="lef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2260125" y="2800800"/>
            <a:ext cx="781800" cy="2157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6603200" y="2800800"/>
            <a:ext cx="781800" cy="2157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1970375" y="2532800"/>
            <a:ext cx="912300" cy="2679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1970375" y="4427700"/>
            <a:ext cx="912300" cy="267900"/>
          </a:xfrm>
          <a:prstGeom prst="ellipse">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1000"/>
                                        <p:tgtEl>
                                          <p:spTgt spid="5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60"/>
                                        </p:tgtEl>
                                        <p:attrNameLst>
                                          <p:attrName>style.visibility</p:attrName>
                                        </p:attrNameLst>
                                      </p:cBhvr>
                                      <p:to>
                                        <p:strVal val="visible"/>
                                      </p:to>
                                    </p:set>
                                    <p:anim calcmode="lin" valueType="num">
                                      <p:cBhvr additive="base">
                                        <p:cTn dur="1000"/>
                                        <p:tgtEl>
                                          <p:spTgt spid="5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1000"/>
                                        <p:tgtEl>
                                          <p:spTgt spid="5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1000"/>
                                        <p:tgtEl>
                                          <p:spTgt spid="5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1000"/>
                                        <p:tgtEl>
                                          <p:spTgt spid="56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1000"/>
                                        <p:tgtEl>
                                          <p:spTgt spid="5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1000"/>
                                        <p:tgtEl>
                                          <p:spTgt spid="5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8"/>
          <p:cNvSpPr txBox="1"/>
          <p:nvPr>
            <p:ph type="title"/>
          </p:nvPr>
        </p:nvSpPr>
        <p:spPr>
          <a:xfrm>
            <a:off x="311700" y="428800"/>
            <a:ext cx="8520600" cy="5727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lang="en" sz="2600">
                <a:solidFill>
                  <a:srgbClr val="00CEF6"/>
                </a:solidFill>
              </a:rPr>
              <a:t>Overall Approach</a:t>
            </a:r>
            <a:endParaRPr b="1" sz="2600">
              <a:solidFill>
                <a:srgbClr val="00CEF6"/>
              </a:solidFill>
            </a:endParaRPr>
          </a:p>
        </p:txBody>
      </p:sp>
      <p:pic>
        <p:nvPicPr>
          <p:cNvPr id="570" name="Google Shape;570;p28"/>
          <p:cNvPicPr preferRelativeResize="0"/>
          <p:nvPr/>
        </p:nvPicPr>
        <p:blipFill>
          <a:blip r:embed="rId3">
            <a:alphaModFix/>
          </a:blip>
          <a:stretch>
            <a:fillRect/>
          </a:stretch>
        </p:blipFill>
        <p:spPr>
          <a:xfrm>
            <a:off x="1198200" y="1221975"/>
            <a:ext cx="6438900" cy="291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29"/>
          <p:cNvSpPr txBox="1"/>
          <p:nvPr/>
        </p:nvSpPr>
        <p:spPr>
          <a:xfrm>
            <a:off x="7053100" y="811300"/>
            <a:ext cx="1485000" cy="24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rPr>
              <a:t>PoolQC          1453</a:t>
            </a:r>
            <a:endParaRPr sz="1050">
              <a:highlight>
                <a:srgbClr val="FFFFFF"/>
              </a:highlight>
            </a:endParaRPr>
          </a:p>
          <a:p>
            <a:pPr indent="0" lvl="0" marL="0" rtl="0" algn="l">
              <a:spcBef>
                <a:spcPts val="0"/>
              </a:spcBef>
              <a:spcAft>
                <a:spcPts val="0"/>
              </a:spcAft>
              <a:buNone/>
            </a:pPr>
            <a:r>
              <a:rPr lang="en" sz="1050">
                <a:highlight>
                  <a:srgbClr val="FFFFFF"/>
                </a:highlight>
              </a:rPr>
              <a:t>MiscFeature     1406</a:t>
            </a:r>
            <a:endParaRPr sz="1050">
              <a:highlight>
                <a:srgbClr val="FFFFFF"/>
              </a:highlight>
            </a:endParaRPr>
          </a:p>
          <a:p>
            <a:pPr indent="0" lvl="0" marL="0" rtl="0" algn="l">
              <a:spcBef>
                <a:spcPts val="0"/>
              </a:spcBef>
              <a:spcAft>
                <a:spcPts val="0"/>
              </a:spcAft>
              <a:buNone/>
            </a:pPr>
            <a:r>
              <a:rPr lang="en" sz="1050">
                <a:highlight>
                  <a:srgbClr val="FFFFFF"/>
                </a:highlight>
              </a:rPr>
              <a:t>Alley           1369</a:t>
            </a:r>
            <a:endParaRPr sz="1050">
              <a:highlight>
                <a:srgbClr val="FFFFFF"/>
              </a:highlight>
            </a:endParaRPr>
          </a:p>
          <a:p>
            <a:pPr indent="0" lvl="0" marL="0" rtl="0" algn="l">
              <a:spcBef>
                <a:spcPts val="0"/>
              </a:spcBef>
              <a:spcAft>
                <a:spcPts val="0"/>
              </a:spcAft>
              <a:buNone/>
            </a:pPr>
            <a:r>
              <a:rPr lang="en" sz="1050">
                <a:highlight>
                  <a:srgbClr val="FFFFFF"/>
                </a:highlight>
              </a:rPr>
              <a:t>Fence           1179</a:t>
            </a:r>
            <a:endParaRPr sz="1050">
              <a:highlight>
                <a:srgbClr val="FFFFFF"/>
              </a:highlight>
            </a:endParaRPr>
          </a:p>
          <a:p>
            <a:pPr indent="0" lvl="0" marL="0" rtl="0" algn="l">
              <a:spcBef>
                <a:spcPts val="0"/>
              </a:spcBef>
              <a:spcAft>
                <a:spcPts val="0"/>
              </a:spcAft>
              <a:buNone/>
            </a:pPr>
            <a:r>
              <a:rPr lang="en" sz="1050">
                <a:highlight>
                  <a:srgbClr val="FFFFFF"/>
                </a:highlight>
              </a:rPr>
              <a:t>FireplaceQu      690</a:t>
            </a:r>
            <a:endParaRPr sz="1050">
              <a:highlight>
                <a:srgbClr val="FFFFFF"/>
              </a:highlight>
            </a:endParaRPr>
          </a:p>
          <a:p>
            <a:pPr indent="0" lvl="0" marL="0" rtl="0" algn="l">
              <a:spcBef>
                <a:spcPts val="0"/>
              </a:spcBef>
              <a:spcAft>
                <a:spcPts val="0"/>
              </a:spcAft>
              <a:buNone/>
            </a:pPr>
            <a:r>
              <a:rPr lang="en" sz="1050">
                <a:highlight>
                  <a:srgbClr val="FFFFFF"/>
                </a:highlight>
              </a:rPr>
              <a:t>LotFrontage      259</a:t>
            </a:r>
            <a:endParaRPr sz="1050">
              <a:highlight>
                <a:srgbClr val="FFFFFF"/>
              </a:highlight>
            </a:endParaRPr>
          </a:p>
          <a:p>
            <a:pPr indent="0" lvl="0" marL="0" rtl="0" algn="l">
              <a:spcBef>
                <a:spcPts val="0"/>
              </a:spcBef>
              <a:spcAft>
                <a:spcPts val="0"/>
              </a:spcAft>
              <a:buNone/>
            </a:pPr>
            <a:r>
              <a:rPr lang="en" sz="1050">
                <a:highlight>
                  <a:srgbClr val="FFFFFF"/>
                </a:highlight>
              </a:rPr>
              <a:t>GarageCond        81</a:t>
            </a:r>
            <a:endParaRPr sz="1050">
              <a:highlight>
                <a:srgbClr val="FFFFFF"/>
              </a:highlight>
            </a:endParaRPr>
          </a:p>
          <a:p>
            <a:pPr indent="0" lvl="0" marL="0" rtl="0" algn="l">
              <a:spcBef>
                <a:spcPts val="0"/>
              </a:spcBef>
              <a:spcAft>
                <a:spcPts val="0"/>
              </a:spcAft>
              <a:buNone/>
            </a:pPr>
            <a:r>
              <a:rPr lang="en" sz="1050">
                <a:highlight>
                  <a:srgbClr val="FFFFFF"/>
                </a:highlight>
              </a:rPr>
              <a:t>GarageType        81</a:t>
            </a:r>
            <a:endParaRPr sz="1050">
              <a:highlight>
                <a:srgbClr val="FFFFFF"/>
              </a:highlight>
            </a:endParaRPr>
          </a:p>
          <a:p>
            <a:pPr indent="0" lvl="0" marL="0" rtl="0" algn="l">
              <a:spcBef>
                <a:spcPts val="0"/>
              </a:spcBef>
              <a:spcAft>
                <a:spcPts val="0"/>
              </a:spcAft>
              <a:buNone/>
            </a:pPr>
            <a:r>
              <a:rPr lang="en" sz="1050">
                <a:highlight>
                  <a:srgbClr val="FFFFFF"/>
                </a:highlight>
              </a:rPr>
              <a:t>GarageYrBlt       81</a:t>
            </a:r>
            <a:endParaRPr sz="1050">
              <a:highlight>
                <a:srgbClr val="FFFFFF"/>
              </a:highlight>
            </a:endParaRPr>
          </a:p>
          <a:p>
            <a:pPr indent="0" lvl="0" marL="0" rtl="0" algn="l">
              <a:spcBef>
                <a:spcPts val="0"/>
              </a:spcBef>
              <a:spcAft>
                <a:spcPts val="0"/>
              </a:spcAft>
              <a:buNone/>
            </a:pPr>
            <a:r>
              <a:rPr lang="en" sz="1050">
                <a:highlight>
                  <a:srgbClr val="FFFFFF"/>
                </a:highlight>
              </a:rPr>
              <a:t>GarageFinish      81</a:t>
            </a:r>
            <a:endParaRPr sz="1050">
              <a:highlight>
                <a:srgbClr val="FFFFFF"/>
              </a:highlight>
            </a:endParaRPr>
          </a:p>
          <a:p>
            <a:pPr indent="0" lvl="0" marL="0" rtl="0" algn="l">
              <a:spcBef>
                <a:spcPts val="0"/>
              </a:spcBef>
              <a:spcAft>
                <a:spcPts val="0"/>
              </a:spcAft>
              <a:buNone/>
            </a:pPr>
            <a:r>
              <a:rPr lang="en" sz="1050">
                <a:highlight>
                  <a:srgbClr val="FFFFFF"/>
                </a:highlight>
              </a:rPr>
              <a:t>GarageQual        81</a:t>
            </a:r>
            <a:endParaRPr sz="1050">
              <a:highlight>
                <a:srgbClr val="FFFFFF"/>
              </a:highlight>
            </a:endParaRPr>
          </a:p>
          <a:p>
            <a:pPr indent="0" lvl="0" marL="0" rtl="0" algn="l">
              <a:spcBef>
                <a:spcPts val="0"/>
              </a:spcBef>
              <a:spcAft>
                <a:spcPts val="0"/>
              </a:spcAft>
              <a:buNone/>
            </a:pPr>
            <a:r>
              <a:rPr lang="en" sz="1050">
                <a:highlight>
                  <a:srgbClr val="FFFFFF"/>
                </a:highlight>
              </a:rPr>
              <a:t>BsmtExposure      38</a:t>
            </a:r>
            <a:endParaRPr sz="1050">
              <a:highlight>
                <a:srgbClr val="FFFFFF"/>
              </a:highlight>
            </a:endParaRPr>
          </a:p>
          <a:p>
            <a:pPr indent="0" lvl="0" marL="0" rtl="0" algn="l">
              <a:spcBef>
                <a:spcPts val="0"/>
              </a:spcBef>
              <a:spcAft>
                <a:spcPts val="0"/>
              </a:spcAft>
              <a:buNone/>
            </a:pPr>
            <a:r>
              <a:rPr lang="en" sz="1050">
                <a:highlight>
                  <a:srgbClr val="FFFFFF"/>
                </a:highlight>
              </a:rPr>
              <a:t>BsmtFinType2      38</a:t>
            </a:r>
            <a:endParaRPr sz="1050">
              <a:highlight>
                <a:srgbClr val="FFFFFF"/>
              </a:highlight>
            </a:endParaRPr>
          </a:p>
          <a:p>
            <a:pPr indent="0" lvl="0" marL="0" rtl="0" algn="l">
              <a:spcBef>
                <a:spcPts val="0"/>
              </a:spcBef>
              <a:spcAft>
                <a:spcPts val="0"/>
              </a:spcAft>
              <a:buNone/>
            </a:pPr>
            <a:r>
              <a:rPr lang="en" sz="1050">
                <a:highlight>
                  <a:srgbClr val="FFFFFF"/>
                </a:highlight>
              </a:rPr>
              <a:t>BsmtFinType1      37</a:t>
            </a:r>
            <a:endParaRPr sz="1050">
              <a:highlight>
                <a:srgbClr val="FFFFFF"/>
              </a:highlight>
            </a:endParaRPr>
          </a:p>
          <a:p>
            <a:pPr indent="0" lvl="0" marL="0" rtl="0" algn="l">
              <a:spcBef>
                <a:spcPts val="0"/>
              </a:spcBef>
              <a:spcAft>
                <a:spcPts val="0"/>
              </a:spcAft>
              <a:buNone/>
            </a:pPr>
            <a:r>
              <a:rPr lang="en" sz="1050">
                <a:highlight>
                  <a:srgbClr val="FFFFFF"/>
                </a:highlight>
              </a:rPr>
              <a:t>BsmtCond          37</a:t>
            </a:r>
            <a:endParaRPr sz="1050">
              <a:highlight>
                <a:srgbClr val="FFFFFF"/>
              </a:highlight>
            </a:endParaRPr>
          </a:p>
          <a:p>
            <a:pPr indent="0" lvl="0" marL="0" rtl="0" algn="l">
              <a:spcBef>
                <a:spcPts val="0"/>
              </a:spcBef>
              <a:spcAft>
                <a:spcPts val="0"/>
              </a:spcAft>
              <a:buNone/>
            </a:pPr>
            <a:r>
              <a:rPr lang="en" sz="1050">
                <a:highlight>
                  <a:srgbClr val="FFFFFF"/>
                </a:highlight>
              </a:rPr>
              <a:t>BsmtQual          37</a:t>
            </a:r>
            <a:endParaRPr sz="1050">
              <a:highlight>
                <a:srgbClr val="FFFFFF"/>
              </a:highlight>
            </a:endParaRPr>
          </a:p>
          <a:p>
            <a:pPr indent="0" lvl="0" marL="0" rtl="0" algn="l">
              <a:spcBef>
                <a:spcPts val="0"/>
              </a:spcBef>
              <a:spcAft>
                <a:spcPts val="0"/>
              </a:spcAft>
              <a:buNone/>
            </a:pPr>
            <a:r>
              <a:rPr lang="en" sz="1050">
                <a:highlight>
                  <a:srgbClr val="FFFFFF"/>
                </a:highlight>
              </a:rPr>
              <a:t>MasVnrArea         8</a:t>
            </a:r>
            <a:endParaRPr sz="1050">
              <a:highlight>
                <a:srgbClr val="FFFFFF"/>
              </a:highlight>
            </a:endParaRPr>
          </a:p>
          <a:p>
            <a:pPr indent="0" lvl="0" marL="0" rtl="0" algn="l">
              <a:spcBef>
                <a:spcPts val="0"/>
              </a:spcBef>
              <a:spcAft>
                <a:spcPts val="0"/>
              </a:spcAft>
              <a:buNone/>
            </a:pPr>
            <a:r>
              <a:rPr lang="en" sz="1050">
                <a:highlight>
                  <a:srgbClr val="FFFFFF"/>
                </a:highlight>
              </a:rPr>
              <a:t>MasVnrType         8</a:t>
            </a:r>
            <a:endParaRPr sz="1050">
              <a:highlight>
                <a:srgbClr val="FFFFFF"/>
              </a:highlight>
            </a:endParaRPr>
          </a:p>
          <a:p>
            <a:pPr indent="0" lvl="0" marL="0" rtl="0" algn="l">
              <a:spcBef>
                <a:spcPts val="0"/>
              </a:spcBef>
              <a:spcAft>
                <a:spcPts val="0"/>
              </a:spcAft>
              <a:buNone/>
            </a:pPr>
            <a:r>
              <a:rPr lang="en" sz="1050">
                <a:highlight>
                  <a:srgbClr val="FFFFFF"/>
                </a:highlight>
              </a:rPr>
              <a:t>Electrical         1</a:t>
            </a:r>
            <a:endParaRPr sz="1050">
              <a:highlight>
                <a:srgbClr val="FFFFFF"/>
              </a:highlight>
            </a:endParaRPr>
          </a:p>
          <a:p>
            <a:pPr indent="0" lvl="0" marL="0" rtl="0" algn="l">
              <a:spcBef>
                <a:spcPts val="0"/>
              </a:spcBef>
              <a:spcAft>
                <a:spcPts val="0"/>
              </a:spcAft>
              <a:buNone/>
            </a:pPr>
            <a:r>
              <a:rPr lang="en" sz="1050">
                <a:highlight>
                  <a:srgbClr val="FFFFFF"/>
                </a:highlight>
              </a:rPr>
              <a:t>Utilities          0</a:t>
            </a:r>
            <a:endParaRPr sz="1050">
              <a:highlight>
                <a:srgbClr val="FFFFFF"/>
              </a:highlight>
            </a:endParaRPr>
          </a:p>
          <a:p>
            <a:pPr indent="0" lvl="0" marL="0" rtl="0" algn="l">
              <a:lnSpc>
                <a:spcPct val="115000"/>
              </a:lnSpc>
              <a:spcBef>
                <a:spcPts val="0"/>
              </a:spcBef>
              <a:spcAft>
                <a:spcPts val="0"/>
              </a:spcAft>
              <a:buNone/>
            </a:pPr>
            <a:r>
              <a:rPr lang="en" sz="1050">
                <a:highlight>
                  <a:srgbClr val="FFFFFF"/>
                </a:highlight>
              </a:rPr>
              <a:t>dtype: int64</a:t>
            </a:r>
            <a:endParaRPr sz="1050">
              <a:highlight>
                <a:srgbClr val="FFFFFF"/>
              </a:highlight>
            </a:endParaRPr>
          </a:p>
        </p:txBody>
      </p:sp>
      <p:pic>
        <p:nvPicPr>
          <p:cNvPr id="576" name="Google Shape;576;p29"/>
          <p:cNvPicPr preferRelativeResize="0"/>
          <p:nvPr/>
        </p:nvPicPr>
        <p:blipFill>
          <a:blip r:embed="rId3">
            <a:alphaModFix/>
          </a:blip>
          <a:stretch>
            <a:fillRect/>
          </a:stretch>
        </p:blipFill>
        <p:spPr>
          <a:xfrm>
            <a:off x="899250" y="3192188"/>
            <a:ext cx="2496884" cy="1335275"/>
          </a:xfrm>
          <a:prstGeom prst="rect">
            <a:avLst/>
          </a:prstGeom>
          <a:noFill/>
          <a:ln>
            <a:noFill/>
          </a:ln>
        </p:spPr>
      </p:pic>
      <p:pic>
        <p:nvPicPr>
          <p:cNvPr id="577" name="Google Shape;577;p29"/>
          <p:cNvPicPr preferRelativeResize="0"/>
          <p:nvPr/>
        </p:nvPicPr>
        <p:blipFill>
          <a:blip r:embed="rId4">
            <a:alphaModFix/>
          </a:blip>
          <a:stretch>
            <a:fillRect/>
          </a:stretch>
        </p:blipFill>
        <p:spPr>
          <a:xfrm>
            <a:off x="4055799" y="3224956"/>
            <a:ext cx="2340800" cy="1269744"/>
          </a:xfrm>
          <a:prstGeom prst="rect">
            <a:avLst/>
          </a:prstGeom>
          <a:noFill/>
          <a:ln>
            <a:noFill/>
          </a:ln>
        </p:spPr>
      </p:pic>
      <p:pic>
        <p:nvPicPr>
          <p:cNvPr id="578" name="Google Shape;578;p29"/>
          <p:cNvPicPr preferRelativeResize="0"/>
          <p:nvPr/>
        </p:nvPicPr>
        <p:blipFill>
          <a:blip r:embed="rId5">
            <a:alphaModFix/>
          </a:blip>
          <a:stretch>
            <a:fillRect/>
          </a:stretch>
        </p:blipFill>
        <p:spPr>
          <a:xfrm>
            <a:off x="4055800" y="759415"/>
            <a:ext cx="2340801" cy="2277385"/>
          </a:xfrm>
          <a:prstGeom prst="rect">
            <a:avLst/>
          </a:prstGeom>
          <a:noFill/>
          <a:ln>
            <a:noFill/>
          </a:ln>
        </p:spPr>
      </p:pic>
      <p:pic>
        <p:nvPicPr>
          <p:cNvPr id="579" name="Google Shape;579;p29"/>
          <p:cNvPicPr preferRelativeResize="0"/>
          <p:nvPr/>
        </p:nvPicPr>
        <p:blipFill>
          <a:blip r:embed="rId6">
            <a:alphaModFix/>
          </a:blip>
          <a:stretch>
            <a:fillRect/>
          </a:stretch>
        </p:blipFill>
        <p:spPr>
          <a:xfrm>
            <a:off x="724675" y="664900"/>
            <a:ext cx="2741199" cy="2419701"/>
          </a:xfrm>
          <a:prstGeom prst="rect">
            <a:avLst/>
          </a:prstGeom>
          <a:noFill/>
          <a:ln>
            <a:noFill/>
          </a:ln>
        </p:spPr>
      </p:pic>
      <p:sp>
        <p:nvSpPr>
          <p:cNvPr id="580" name="Google Shape;580;p29"/>
          <p:cNvSpPr txBox="1"/>
          <p:nvPr>
            <p:ph type="title"/>
          </p:nvPr>
        </p:nvSpPr>
        <p:spPr>
          <a:xfrm>
            <a:off x="311700" y="47800"/>
            <a:ext cx="8520600" cy="5727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2600">
                <a:solidFill>
                  <a:srgbClr val="00CEF6"/>
                </a:solidFill>
              </a:rPr>
              <a:t>EDA</a:t>
            </a:r>
            <a:endParaRPr b="1" sz="2600">
              <a:solidFill>
                <a:srgbClr val="00CEF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0"/>
          <p:cNvSpPr txBox="1"/>
          <p:nvPr>
            <p:ph type="title"/>
          </p:nvPr>
        </p:nvSpPr>
        <p:spPr>
          <a:xfrm>
            <a:off x="1047750" y="481725"/>
            <a:ext cx="7395900" cy="7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latin typeface="Arial"/>
                <a:ea typeface="Arial"/>
                <a:cs typeface="Arial"/>
                <a:sym typeface="Arial"/>
              </a:rPr>
              <a:t>Linear Regression for Predicting </a:t>
            </a:r>
            <a:r>
              <a:rPr lang="en" sz="2600">
                <a:latin typeface="Courier New"/>
                <a:ea typeface="Courier New"/>
                <a:cs typeface="Courier New"/>
                <a:sym typeface="Courier New"/>
              </a:rPr>
              <a:t>SalePrice</a:t>
            </a:r>
            <a:endParaRPr sz="2600">
              <a:latin typeface="Courier New"/>
              <a:ea typeface="Courier New"/>
              <a:cs typeface="Courier New"/>
              <a:sym typeface="Courier New"/>
            </a:endParaRPr>
          </a:p>
          <a:p>
            <a:pPr indent="0" lvl="0" marL="0" rtl="0" algn="ctr">
              <a:spcBef>
                <a:spcPts val="0"/>
              </a:spcBef>
              <a:spcAft>
                <a:spcPts val="0"/>
              </a:spcAft>
              <a:buNone/>
            </a:pPr>
            <a:r>
              <a:t/>
            </a:r>
            <a:endParaRPr/>
          </a:p>
        </p:txBody>
      </p:sp>
      <p:sp>
        <p:nvSpPr>
          <p:cNvPr id="586" name="Google Shape;586;p30"/>
          <p:cNvSpPr txBox="1"/>
          <p:nvPr>
            <p:ph idx="1" type="body"/>
          </p:nvPr>
        </p:nvSpPr>
        <p:spPr>
          <a:xfrm>
            <a:off x="491525" y="1019550"/>
            <a:ext cx="8268300" cy="35739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Arial"/>
              <a:buAutoNum type="arabicPeriod"/>
            </a:pPr>
            <a:r>
              <a:rPr lang="en" sz="1300" u="sng">
                <a:solidFill>
                  <a:srgbClr val="595959"/>
                </a:solidFill>
                <a:latin typeface="Arial"/>
                <a:ea typeface="Arial"/>
                <a:cs typeface="Arial"/>
                <a:sym typeface="Arial"/>
              </a:rPr>
              <a:t>Select 4 Numerical and 2 Categorical Features</a:t>
            </a:r>
            <a:endParaRPr sz="1300" u="sng">
              <a:solidFill>
                <a:srgbClr val="595959"/>
              </a:solidFill>
              <a:latin typeface="Arial"/>
              <a:ea typeface="Arial"/>
              <a:cs typeface="Arial"/>
              <a:sym typeface="Arial"/>
            </a:endParaRPr>
          </a:p>
          <a:p>
            <a:pPr indent="-311150" lvl="1" marL="914400" rtl="0" algn="l">
              <a:lnSpc>
                <a:spcPct val="115000"/>
              </a:lnSpc>
              <a:spcBef>
                <a:spcPts val="0"/>
              </a:spcBef>
              <a:spcAft>
                <a:spcPts val="0"/>
              </a:spcAft>
              <a:buClr>
                <a:srgbClr val="595959"/>
              </a:buClr>
              <a:buSzPts val="1300"/>
              <a:buFont typeface="Arial"/>
              <a:buAutoNum type="alphaLcPeriod"/>
            </a:pPr>
            <a:r>
              <a:rPr lang="en" sz="1300">
                <a:solidFill>
                  <a:srgbClr val="595959"/>
                </a:solidFill>
                <a:latin typeface="Arial"/>
                <a:ea typeface="Arial"/>
                <a:cs typeface="Arial"/>
                <a:sym typeface="Arial"/>
              </a:rPr>
              <a:t>Independent Variables</a:t>
            </a:r>
            <a:endParaRPr sz="1300">
              <a:solidFill>
                <a:srgbClr val="595959"/>
              </a:solidFill>
              <a:latin typeface="Arial"/>
              <a:ea typeface="Arial"/>
              <a:cs typeface="Arial"/>
              <a:sym typeface="Arial"/>
            </a:endParaRPr>
          </a:p>
          <a:p>
            <a:pPr indent="-311150" lvl="2" marL="1371600" rtl="0" algn="l">
              <a:lnSpc>
                <a:spcPct val="115000"/>
              </a:lnSpc>
              <a:spcBef>
                <a:spcPts val="0"/>
              </a:spcBef>
              <a:spcAft>
                <a:spcPts val="0"/>
              </a:spcAft>
              <a:buClr>
                <a:srgbClr val="595959"/>
              </a:buClr>
              <a:buSzPts val="1300"/>
              <a:buFont typeface="Arial"/>
              <a:buAutoNum type="romanLcPeriod"/>
            </a:pPr>
            <a:r>
              <a:rPr lang="en" sz="1300">
                <a:solidFill>
                  <a:srgbClr val="595959"/>
                </a:solidFill>
                <a:latin typeface="Arial"/>
                <a:ea typeface="Arial"/>
                <a:cs typeface="Arial"/>
                <a:sym typeface="Arial"/>
              </a:rPr>
              <a:t>Numerical: </a:t>
            </a:r>
            <a:r>
              <a:rPr lang="en" sz="1300">
                <a:solidFill>
                  <a:srgbClr val="595959"/>
                </a:solidFill>
                <a:latin typeface="Courier New"/>
                <a:ea typeface="Courier New"/>
                <a:cs typeface="Courier New"/>
                <a:sym typeface="Courier New"/>
              </a:rPr>
              <a:t>GarageArea, TotalBsmtSF, HseAge, GrLivArea</a:t>
            </a:r>
            <a:endParaRPr sz="1300">
              <a:solidFill>
                <a:srgbClr val="595959"/>
              </a:solidFill>
              <a:latin typeface="Courier New"/>
              <a:ea typeface="Courier New"/>
              <a:cs typeface="Courier New"/>
              <a:sym typeface="Courier New"/>
            </a:endParaRPr>
          </a:p>
          <a:p>
            <a:pPr indent="-311150" lvl="2" marL="1371600" rtl="0" algn="l">
              <a:lnSpc>
                <a:spcPct val="115000"/>
              </a:lnSpc>
              <a:spcBef>
                <a:spcPts val="0"/>
              </a:spcBef>
              <a:spcAft>
                <a:spcPts val="0"/>
              </a:spcAft>
              <a:buClr>
                <a:srgbClr val="595959"/>
              </a:buClr>
              <a:buSzPts val="1300"/>
              <a:buFont typeface="Arial"/>
              <a:buAutoNum type="romanLcPeriod"/>
            </a:pPr>
            <a:r>
              <a:rPr lang="en" sz="1300">
                <a:solidFill>
                  <a:srgbClr val="595959"/>
                </a:solidFill>
                <a:latin typeface="Arial"/>
                <a:ea typeface="Arial"/>
                <a:cs typeface="Arial"/>
                <a:sym typeface="Arial"/>
              </a:rPr>
              <a:t>Categorical: </a:t>
            </a:r>
            <a:r>
              <a:rPr lang="en" sz="1300">
                <a:solidFill>
                  <a:srgbClr val="595959"/>
                </a:solidFill>
                <a:latin typeface="Courier New"/>
                <a:ea typeface="Courier New"/>
                <a:cs typeface="Courier New"/>
                <a:sym typeface="Courier New"/>
              </a:rPr>
              <a:t>Neighborhood, SaleCondition</a:t>
            </a:r>
            <a:endParaRPr sz="1300">
              <a:solidFill>
                <a:srgbClr val="595959"/>
              </a:solidFill>
              <a:latin typeface="Courier New"/>
              <a:ea typeface="Courier New"/>
              <a:cs typeface="Courier New"/>
              <a:sym typeface="Courier New"/>
            </a:endParaRPr>
          </a:p>
          <a:p>
            <a:pPr indent="-311150" lvl="1" marL="914400" rtl="0" algn="l">
              <a:lnSpc>
                <a:spcPct val="115000"/>
              </a:lnSpc>
              <a:spcBef>
                <a:spcPts val="0"/>
              </a:spcBef>
              <a:spcAft>
                <a:spcPts val="0"/>
              </a:spcAft>
              <a:buClr>
                <a:srgbClr val="595959"/>
              </a:buClr>
              <a:buSzPts val="1300"/>
              <a:buFont typeface="Arial"/>
              <a:buAutoNum type="alphaLcPeriod"/>
            </a:pPr>
            <a:r>
              <a:rPr lang="en" sz="1300">
                <a:solidFill>
                  <a:srgbClr val="595959"/>
                </a:solidFill>
                <a:latin typeface="Arial"/>
                <a:ea typeface="Arial"/>
                <a:cs typeface="Arial"/>
                <a:sym typeface="Arial"/>
              </a:rPr>
              <a:t>Results</a:t>
            </a:r>
            <a:endParaRPr sz="1300">
              <a:solidFill>
                <a:srgbClr val="595959"/>
              </a:solidFill>
              <a:latin typeface="Arial"/>
              <a:ea typeface="Arial"/>
              <a:cs typeface="Arial"/>
              <a:sym typeface="Arial"/>
            </a:endParaRPr>
          </a:p>
          <a:p>
            <a:pPr indent="-311150" lvl="2" marL="1371600" rtl="0" algn="l">
              <a:lnSpc>
                <a:spcPct val="115000"/>
              </a:lnSpc>
              <a:spcBef>
                <a:spcPts val="0"/>
              </a:spcBef>
              <a:spcAft>
                <a:spcPts val="0"/>
              </a:spcAft>
              <a:buClr>
                <a:srgbClr val="595959"/>
              </a:buClr>
              <a:buSzPts val="1300"/>
              <a:buFont typeface="Arial"/>
              <a:buAutoNum type="romanLcPeriod"/>
            </a:pPr>
            <a:r>
              <a:rPr lang="en" sz="1300">
                <a:solidFill>
                  <a:srgbClr val="595959"/>
                </a:solidFill>
                <a:latin typeface="Arial"/>
                <a:ea typeface="Arial"/>
                <a:cs typeface="Arial"/>
                <a:sym typeface="Arial"/>
              </a:rPr>
              <a:t>Training Data R-square: </a:t>
            </a:r>
            <a:r>
              <a:rPr lang="en" sz="1300">
                <a:solidFill>
                  <a:srgbClr val="595959"/>
                </a:solidFill>
                <a:latin typeface="Courier New"/>
                <a:ea typeface="Courier New"/>
                <a:cs typeface="Courier New"/>
                <a:sym typeface="Courier New"/>
              </a:rPr>
              <a:t>0.823</a:t>
            </a:r>
            <a:endParaRPr sz="1300">
              <a:solidFill>
                <a:srgbClr val="595959"/>
              </a:solidFill>
              <a:latin typeface="Courier New"/>
              <a:ea typeface="Courier New"/>
              <a:cs typeface="Courier New"/>
              <a:sym typeface="Courier New"/>
            </a:endParaRPr>
          </a:p>
          <a:p>
            <a:pPr indent="-311150" lvl="2" marL="1371600" rtl="0" algn="l">
              <a:lnSpc>
                <a:spcPct val="115000"/>
              </a:lnSpc>
              <a:spcBef>
                <a:spcPts val="0"/>
              </a:spcBef>
              <a:spcAft>
                <a:spcPts val="0"/>
              </a:spcAft>
              <a:buClr>
                <a:srgbClr val="595959"/>
              </a:buClr>
              <a:buSzPts val="1300"/>
              <a:buFont typeface="Arial"/>
              <a:buAutoNum type="romanLcPeriod"/>
            </a:pPr>
            <a:r>
              <a:rPr lang="en" sz="1300">
                <a:solidFill>
                  <a:srgbClr val="595959"/>
                </a:solidFill>
                <a:latin typeface="Arial"/>
                <a:ea typeface="Arial"/>
                <a:cs typeface="Arial"/>
                <a:sym typeface="Arial"/>
              </a:rPr>
              <a:t>Develop Data R-square: </a:t>
            </a:r>
            <a:r>
              <a:rPr lang="en" sz="1300">
                <a:solidFill>
                  <a:srgbClr val="595959"/>
                </a:solidFill>
                <a:latin typeface="Courier New"/>
                <a:ea typeface="Courier New"/>
                <a:cs typeface="Courier New"/>
                <a:sym typeface="Courier New"/>
              </a:rPr>
              <a:t>0.817</a:t>
            </a:r>
            <a:endParaRPr sz="1300" u="sng">
              <a:solidFill>
                <a:srgbClr val="595959"/>
              </a:solidFill>
              <a:latin typeface="Arial"/>
              <a:ea typeface="Arial"/>
              <a:cs typeface="Arial"/>
              <a:sym typeface="Arial"/>
            </a:endParaRPr>
          </a:p>
          <a:p>
            <a:pPr indent="-311150" lvl="0" marL="457200" rtl="0" algn="l">
              <a:lnSpc>
                <a:spcPct val="115000"/>
              </a:lnSpc>
              <a:spcBef>
                <a:spcPts val="0"/>
              </a:spcBef>
              <a:spcAft>
                <a:spcPts val="0"/>
              </a:spcAft>
              <a:buClr>
                <a:srgbClr val="595959"/>
              </a:buClr>
              <a:buSzPts val="1300"/>
              <a:buFont typeface="Arial"/>
              <a:buAutoNum type="arabicPeriod"/>
            </a:pPr>
            <a:r>
              <a:rPr lang="en" sz="1300" u="sng">
                <a:solidFill>
                  <a:srgbClr val="595959"/>
                </a:solidFill>
                <a:latin typeface="Arial"/>
                <a:ea typeface="Arial"/>
                <a:cs typeface="Arial"/>
                <a:sym typeface="Arial"/>
              </a:rPr>
              <a:t>Select 4 Numerical Features and 43 Categorical Features (With PCA)</a:t>
            </a:r>
            <a:endParaRPr sz="1300">
              <a:solidFill>
                <a:srgbClr val="595959"/>
              </a:solidFill>
              <a:latin typeface="Arial"/>
              <a:ea typeface="Arial"/>
              <a:cs typeface="Arial"/>
              <a:sym typeface="Arial"/>
            </a:endParaRPr>
          </a:p>
          <a:p>
            <a:pPr indent="-311150" lvl="1" marL="914400" rtl="0" algn="l">
              <a:lnSpc>
                <a:spcPct val="115000"/>
              </a:lnSpc>
              <a:spcBef>
                <a:spcPts val="0"/>
              </a:spcBef>
              <a:spcAft>
                <a:spcPts val="0"/>
              </a:spcAft>
              <a:buClr>
                <a:srgbClr val="595959"/>
              </a:buClr>
              <a:buSzPts val="1300"/>
              <a:buFont typeface="Arial"/>
              <a:buAutoNum type="alphaLcPeriod"/>
            </a:pPr>
            <a:r>
              <a:rPr lang="en" sz="1300">
                <a:solidFill>
                  <a:srgbClr val="595959"/>
                </a:solidFill>
                <a:latin typeface="Arial"/>
                <a:ea typeface="Arial"/>
                <a:cs typeface="Arial"/>
                <a:sym typeface="Arial"/>
              </a:rPr>
              <a:t>Independent Variables:</a:t>
            </a:r>
            <a:endParaRPr sz="1300">
              <a:solidFill>
                <a:srgbClr val="595959"/>
              </a:solidFill>
              <a:latin typeface="Arial"/>
              <a:ea typeface="Arial"/>
              <a:cs typeface="Arial"/>
              <a:sym typeface="Arial"/>
            </a:endParaRPr>
          </a:p>
          <a:p>
            <a:pPr indent="-311150" lvl="2" marL="1371600" rtl="0" algn="l">
              <a:lnSpc>
                <a:spcPct val="115000"/>
              </a:lnSpc>
              <a:spcBef>
                <a:spcPts val="0"/>
              </a:spcBef>
              <a:spcAft>
                <a:spcPts val="0"/>
              </a:spcAft>
              <a:buClr>
                <a:srgbClr val="595959"/>
              </a:buClr>
              <a:buSzPts val="1300"/>
              <a:buFont typeface="Arial"/>
              <a:buAutoNum type="romanLcPeriod"/>
            </a:pPr>
            <a:r>
              <a:rPr lang="en" sz="1300">
                <a:solidFill>
                  <a:srgbClr val="595959"/>
                </a:solidFill>
                <a:latin typeface="Arial"/>
                <a:ea typeface="Arial"/>
                <a:cs typeface="Arial"/>
                <a:sym typeface="Arial"/>
              </a:rPr>
              <a:t>Numerical: </a:t>
            </a:r>
            <a:r>
              <a:rPr lang="en" sz="1300">
                <a:solidFill>
                  <a:srgbClr val="595959"/>
                </a:solidFill>
                <a:latin typeface="Courier New"/>
                <a:ea typeface="Courier New"/>
                <a:cs typeface="Courier New"/>
                <a:sym typeface="Courier New"/>
              </a:rPr>
              <a:t>GarageArea, TotalBsmtSF, HseAge, GrLivArea</a:t>
            </a:r>
            <a:endParaRPr sz="1300">
              <a:solidFill>
                <a:srgbClr val="595959"/>
              </a:solidFill>
              <a:latin typeface="Courier New"/>
              <a:ea typeface="Courier New"/>
              <a:cs typeface="Courier New"/>
              <a:sym typeface="Courier New"/>
            </a:endParaRPr>
          </a:p>
          <a:p>
            <a:pPr indent="-311150" lvl="2" marL="1371600" rtl="0" algn="l">
              <a:lnSpc>
                <a:spcPct val="115000"/>
              </a:lnSpc>
              <a:spcBef>
                <a:spcPts val="0"/>
              </a:spcBef>
              <a:spcAft>
                <a:spcPts val="0"/>
              </a:spcAft>
              <a:buClr>
                <a:srgbClr val="595959"/>
              </a:buClr>
              <a:buSzPts val="1300"/>
              <a:buFont typeface="Arial"/>
              <a:buAutoNum type="romanLcPeriod"/>
            </a:pPr>
            <a:r>
              <a:rPr lang="en" sz="1300">
                <a:solidFill>
                  <a:srgbClr val="595959"/>
                </a:solidFill>
                <a:latin typeface="Arial"/>
                <a:ea typeface="Arial"/>
                <a:cs typeface="Arial"/>
                <a:sym typeface="Arial"/>
              </a:rPr>
              <a:t>Categorical: OneHotEncoding of 43 variables results into 345 binary variables</a:t>
            </a:r>
            <a:endParaRPr sz="1300">
              <a:solidFill>
                <a:srgbClr val="595959"/>
              </a:solidFill>
              <a:latin typeface="Arial"/>
              <a:ea typeface="Arial"/>
              <a:cs typeface="Arial"/>
              <a:sym typeface="Arial"/>
            </a:endParaRPr>
          </a:p>
          <a:p>
            <a:pPr indent="-311150" lvl="2" marL="1371600" rtl="0" algn="l">
              <a:lnSpc>
                <a:spcPct val="115000"/>
              </a:lnSpc>
              <a:spcBef>
                <a:spcPts val="0"/>
              </a:spcBef>
              <a:spcAft>
                <a:spcPts val="0"/>
              </a:spcAft>
              <a:buClr>
                <a:srgbClr val="595959"/>
              </a:buClr>
              <a:buSzPts val="1300"/>
              <a:buFont typeface="Arial"/>
              <a:buAutoNum type="romanLcPeriod"/>
            </a:pPr>
            <a:r>
              <a:rPr lang="en" sz="1300">
                <a:solidFill>
                  <a:srgbClr val="595959"/>
                </a:solidFill>
                <a:latin typeface="Arial"/>
                <a:ea typeface="Arial"/>
                <a:cs typeface="Arial"/>
                <a:sym typeface="Arial"/>
              </a:rPr>
              <a:t>PCA: Select first 130 components which accounts for 95% of the variance</a:t>
            </a:r>
            <a:endParaRPr sz="1300">
              <a:solidFill>
                <a:srgbClr val="595959"/>
              </a:solidFill>
              <a:latin typeface="Arial"/>
              <a:ea typeface="Arial"/>
              <a:cs typeface="Arial"/>
              <a:sym typeface="Arial"/>
            </a:endParaRPr>
          </a:p>
          <a:p>
            <a:pPr indent="-311150" lvl="1" marL="914400" rtl="0" algn="l">
              <a:lnSpc>
                <a:spcPct val="115000"/>
              </a:lnSpc>
              <a:spcBef>
                <a:spcPts val="0"/>
              </a:spcBef>
              <a:spcAft>
                <a:spcPts val="0"/>
              </a:spcAft>
              <a:buClr>
                <a:srgbClr val="595959"/>
              </a:buClr>
              <a:buSzPts val="1300"/>
              <a:buFont typeface="Arial"/>
              <a:buAutoNum type="alphaLcPeriod"/>
            </a:pPr>
            <a:r>
              <a:rPr lang="en" sz="1300">
                <a:solidFill>
                  <a:srgbClr val="595959"/>
                </a:solidFill>
                <a:latin typeface="Arial"/>
                <a:ea typeface="Arial"/>
                <a:cs typeface="Arial"/>
                <a:sym typeface="Arial"/>
              </a:rPr>
              <a:t>Results</a:t>
            </a:r>
            <a:endParaRPr sz="1300">
              <a:solidFill>
                <a:srgbClr val="595959"/>
              </a:solidFill>
              <a:latin typeface="Arial"/>
              <a:ea typeface="Arial"/>
              <a:cs typeface="Arial"/>
              <a:sym typeface="Arial"/>
            </a:endParaRPr>
          </a:p>
          <a:p>
            <a:pPr indent="-311150" lvl="2" marL="1371600" rtl="0" algn="l">
              <a:lnSpc>
                <a:spcPct val="115000"/>
              </a:lnSpc>
              <a:spcBef>
                <a:spcPts val="0"/>
              </a:spcBef>
              <a:spcAft>
                <a:spcPts val="0"/>
              </a:spcAft>
              <a:buClr>
                <a:srgbClr val="595959"/>
              </a:buClr>
              <a:buSzPts val="1300"/>
              <a:buFont typeface="Arial"/>
              <a:buAutoNum type="romanLcPeriod"/>
            </a:pPr>
            <a:r>
              <a:rPr lang="en" sz="1300">
                <a:solidFill>
                  <a:srgbClr val="595959"/>
                </a:solidFill>
                <a:latin typeface="Arial"/>
                <a:ea typeface="Arial"/>
                <a:cs typeface="Arial"/>
                <a:sym typeface="Arial"/>
              </a:rPr>
              <a:t>Training Data R-square: </a:t>
            </a:r>
            <a:r>
              <a:rPr lang="en" sz="1300">
                <a:solidFill>
                  <a:srgbClr val="595959"/>
                </a:solidFill>
                <a:latin typeface="Courier New"/>
                <a:ea typeface="Courier New"/>
                <a:cs typeface="Courier New"/>
                <a:sym typeface="Courier New"/>
              </a:rPr>
              <a:t>0.909</a:t>
            </a:r>
            <a:endParaRPr sz="1300">
              <a:solidFill>
                <a:srgbClr val="595959"/>
              </a:solidFill>
              <a:latin typeface="Courier New"/>
              <a:ea typeface="Courier New"/>
              <a:cs typeface="Courier New"/>
              <a:sym typeface="Courier New"/>
            </a:endParaRPr>
          </a:p>
          <a:p>
            <a:pPr indent="-311150" lvl="2" marL="1371600" rtl="0" algn="l">
              <a:lnSpc>
                <a:spcPct val="115000"/>
              </a:lnSpc>
              <a:spcBef>
                <a:spcPts val="0"/>
              </a:spcBef>
              <a:spcAft>
                <a:spcPts val="0"/>
              </a:spcAft>
              <a:buClr>
                <a:srgbClr val="595959"/>
              </a:buClr>
              <a:buSzPts val="1300"/>
              <a:buFont typeface="Arial"/>
              <a:buAutoNum type="romanLcPeriod"/>
            </a:pPr>
            <a:r>
              <a:rPr lang="en" sz="1300">
                <a:solidFill>
                  <a:srgbClr val="595959"/>
                </a:solidFill>
                <a:latin typeface="Arial"/>
                <a:ea typeface="Arial"/>
                <a:cs typeface="Arial"/>
                <a:sym typeface="Arial"/>
              </a:rPr>
              <a:t>Develop Data R-square: </a:t>
            </a:r>
            <a:r>
              <a:rPr lang="en" sz="1300">
                <a:solidFill>
                  <a:srgbClr val="595959"/>
                </a:solidFill>
                <a:latin typeface="Courier New"/>
                <a:ea typeface="Courier New"/>
                <a:cs typeface="Courier New"/>
                <a:sym typeface="Courier New"/>
              </a:rPr>
              <a:t>0.886</a:t>
            </a:r>
            <a:endParaRPr sz="1300">
              <a:solidFill>
                <a:srgbClr val="595959"/>
              </a:solidFill>
              <a:latin typeface="Courier New"/>
              <a:ea typeface="Courier New"/>
              <a:cs typeface="Courier New"/>
              <a:sym typeface="Courier New"/>
            </a:endParaRPr>
          </a:p>
          <a:p>
            <a:pPr indent="0" lvl="0" marL="0" rtl="0" algn="l">
              <a:spcBef>
                <a:spcPts val="1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1"/>
          <p:cNvSpPr txBox="1"/>
          <p:nvPr>
            <p:ph type="title"/>
          </p:nvPr>
        </p:nvSpPr>
        <p:spPr>
          <a:xfrm>
            <a:off x="964100" y="50250"/>
            <a:ext cx="6996600" cy="7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latin typeface="Arial"/>
                <a:ea typeface="Arial"/>
                <a:cs typeface="Arial"/>
                <a:sym typeface="Arial"/>
              </a:rPr>
              <a:t>Decision Tree Model</a:t>
            </a:r>
            <a:endParaRPr sz="2600">
              <a:latin typeface="Arial"/>
              <a:ea typeface="Arial"/>
              <a:cs typeface="Arial"/>
              <a:sym typeface="Arial"/>
            </a:endParaRPr>
          </a:p>
        </p:txBody>
      </p:sp>
      <p:pic>
        <p:nvPicPr>
          <p:cNvPr id="592" name="Google Shape;592;p31"/>
          <p:cNvPicPr preferRelativeResize="0"/>
          <p:nvPr/>
        </p:nvPicPr>
        <p:blipFill>
          <a:blip r:embed="rId3">
            <a:alphaModFix/>
          </a:blip>
          <a:stretch>
            <a:fillRect/>
          </a:stretch>
        </p:blipFill>
        <p:spPr>
          <a:xfrm>
            <a:off x="3395125" y="983675"/>
            <a:ext cx="5437173" cy="2662374"/>
          </a:xfrm>
          <a:prstGeom prst="rect">
            <a:avLst/>
          </a:prstGeom>
          <a:noFill/>
          <a:ln>
            <a:noFill/>
          </a:ln>
        </p:spPr>
      </p:pic>
      <p:sp>
        <p:nvSpPr>
          <p:cNvPr id="593" name="Google Shape;593;p31"/>
          <p:cNvSpPr txBox="1"/>
          <p:nvPr/>
        </p:nvSpPr>
        <p:spPr>
          <a:xfrm>
            <a:off x="232950" y="983675"/>
            <a:ext cx="5008800" cy="358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u="sng">
                <a:solidFill>
                  <a:srgbClr val="595959"/>
                </a:solidFill>
              </a:rPr>
              <a:t>Tree Parameters:</a:t>
            </a:r>
            <a:endParaRPr sz="1800">
              <a:solidFill>
                <a:srgbClr val="595959"/>
              </a:solidFill>
            </a:endParaRPr>
          </a:p>
          <a:p>
            <a:pPr indent="-304800" lvl="0" marL="457200" rtl="0" algn="l">
              <a:lnSpc>
                <a:spcPct val="115000"/>
              </a:lnSpc>
              <a:spcBef>
                <a:spcPts val="400"/>
              </a:spcBef>
              <a:spcAft>
                <a:spcPts val="0"/>
              </a:spcAft>
              <a:buClr>
                <a:srgbClr val="595959"/>
              </a:buClr>
              <a:buSzPts val="1200"/>
              <a:buChar char="●"/>
            </a:pPr>
            <a:r>
              <a:rPr lang="en" sz="1200">
                <a:solidFill>
                  <a:srgbClr val="595959"/>
                </a:solidFill>
              </a:rPr>
              <a:t>Depth: 10</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Number of Features: 35</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Min_samples_split: 45</a:t>
            </a:r>
            <a:endParaRPr sz="1300">
              <a:solidFill>
                <a:srgbClr val="595959"/>
              </a:solidFill>
            </a:endParaRPr>
          </a:p>
          <a:p>
            <a:pPr indent="0" lvl="0" marL="0" rtl="0" algn="l">
              <a:lnSpc>
                <a:spcPct val="115000"/>
              </a:lnSpc>
              <a:spcBef>
                <a:spcPts val="1600"/>
              </a:spcBef>
              <a:spcAft>
                <a:spcPts val="0"/>
              </a:spcAft>
              <a:buNone/>
            </a:pPr>
            <a:r>
              <a:rPr lang="en" sz="1300" u="sng">
                <a:solidFill>
                  <a:srgbClr val="595959"/>
                </a:solidFill>
              </a:rPr>
              <a:t>Important Features:</a:t>
            </a:r>
            <a:endParaRPr sz="1600">
              <a:solidFill>
                <a:srgbClr val="595959"/>
              </a:solidFill>
            </a:endParaRPr>
          </a:p>
          <a:p>
            <a:pPr indent="-304800" lvl="0" marL="457200" rtl="0" algn="l">
              <a:lnSpc>
                <a:spcPct val="115000"/>
              </a:lnSpc>
              <a:spcBef>
                <a:spcPts val="400"/>
              </a:spcBef>
              <a:spcAft>
                <a:spcPts val="0"/>
              </a:spcAft>
              <a:buClr>
                <a:srgbClr val="595959"/>
              </a:buClr>
              <a:buSzPts val="1200"/>
              <a:buChar char="●"/>
            </a:pPr>
            <a:r>
              <a:rPr lang="en" sz="1200">
                <a:solidFill>
                  <a:srgbClr val="595959"/>
                </a:solidFill>
              </a:rPr>
              <a:t>HseAge</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GrLivArea</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TotalBsmtSF</a:t>
            </a:r>
            <a:endParaRPr sz="1200">
              <a:solidFill>
                <a:srgbClr val="595959"/>
              </a:solidFill>
            </a:endParaRPr>
          </a:p>
          <a:p>
            <a:pPr indent="-304800" lvl="0" marL="457200" rtl="0" algn="l">
              <a:lnSpc>
                <a:spcPct val="115000"/>
              </a:lnSpc>
              <a:spcBef>
                <a:spcPts val="0"/>
              </a:spcBef>
              <a:spcAft>
                <a:spcPts val="0"/>
              </a:spcAft>
              <a:buClr>
                <a:srgbClr val="595959"/>
              </a:buClr>
              <a:buSzPts val="1200"/>
              <a:buChar char="●"/>
            </a:pPr>
            <a:r>
              <a:rPr lang="en" sz="1200">
                <a:solidFill>
                  <a:srgbClr val="595959"/>
                </a:solidFill>
              </a:rPr>
              <a:t>GarageArea</a:t>
            </a:r>
            <a:endParaRPr sz="1300">
              <a:solidFill>
                <a:srgbClr val="595959"/>
              </a:solidFill>
            </a:endParaRPr>
          </a:p>
          <a:p>
            <a:pPr indent="0" lvl="0" marL="0" rtl="0" algn="l">
              <a:lnSpc>
                <a:spcPct val="115000"/>
              </a:lnSpc>
              <a:spcBef>
                <a:spcPts val="1600"/>
              </a:spcBef>
              <a:spcAft>
                <a:spcPts val="0"/>
              </a:spcAft>
              <a:buNone/>
            </a:pPr>
            <a:r>
              <a:rPr lang="en" sz="1300" u="sng">
                <a:solidFill>
                  <a:srgbClr val="595959"/>
                </a:solidFill>
              </a:rPr>
              <a:t>Results: </a:t>
            </a:r>
            <a:endParaRPr sz="1300" u="sng">
              <a:solidFill>
                <a:srgbClr val="595959"/>
              </a:solidFill>
            </a:endParaRPr>
          </a:p>
          <a:p>
            <a:pPr indent="-304800" lvl="1" marL="914400" rtl="0" algn="l">
              <a:lnSpc>
                <a:spcPct val="115000"/>
              </a:lnSpc>
              <a:spcBef>
                <a:spcPts val="400"/>
              </a:spcBef>
              <a:spcAft>
                <a:spcPts val="0"/>
              </a:spcAft>
              <a:buClr>
                <a:srgbClr val="595959"/>
              </a:buClr>
              <a:buSzPts val="1200"/>
              <a:buChar char="○"/>
            </a:pPr>
            <a:r>
              <a:rPr lang="en" sz="1200">
                <a:solidFill>
                  <a:srgbClr val="595959"/>
                </a:solidFill>
              </a:rPr>
              <a:t>Training Data R-square: </a:t>
            </a:r>
            <a:r>
              <a:rPr lang="en" sz="1200">
                <a:solidFill>
                  <a:srgbClr val="595959"/>
                </a:solidFill>
                <a:latin typeface="Courier New"/>
                <a:ea typeface="Courier New"/>
                <a:cs typeface="Courier New"/>
                <a:sym typeface="Courier New"/>
              </a:rPr>
              <a:t>0.846</a:t>
            </a:r>
            <a:endParaRPr sz="1200">
              <a:solidFill>
                <a:srgbClr val="595959"/>
              </a:solidFill>
              <a:latin typeface="Courier New"/>
              <a:ea typeface="Courier New"/>
              <a:cs typeface="Courier New"/>
              <a:sym typeface="Courier New"/>
            </a:endParaRPr>
          </a:p>
          <a:p>
            <a:pPr indent="-304800" lvl="1" marL="914400" rtl="0" algn="l">
              <a:lnSpc>
                <a:spcPct val="115000"/>
              </a:lnSpc>
              <a:spcBef>
                <a:spcPts val="0"/>
              </a:spcBef>
              <a:spcAft>
                <a:spcPts val="0"/>
              </a:spcAft>
              <a:buClr>
                <a:srgbClr val="595959"/>
              </a:buClr>
              <a:buSzPts val="1200"/>
              <a:buChar char="○"/>
            </a:pPr>
            <a:r>
              <a:rPr lang="en" sz="1200">
                <a:solidFill>
                  <a:srgbClr val="595959"/>
                </a:solidFill>
              </a:rPr>
              <a:t>Development R-square: </a:t>
            </a:r>
            <a:r>
              <a:rPr lang="en" sz="1200">
                <a:solidFill>
                  <a:srgbClr val="595959"/>
                </a:solidFill>
                <a:latin typeface="Courier New"/>
                <a:ea typeface="Courier New"/>
                <a:cs typeface="Courier New"/>
                <a:sym typeface="Courier New"/>
              </a:rPr>
              <a:t>0.790</a:t>
            </a:r>
            <a:endParaRPr sz="1200" u="sng">
              <a:solidFill>
                <a:srgbClr val="59595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2"/>
          <p:cNvSpPr txBox="1"/>
          <p:nvPr>
            <p:ph type="title"/>
          </p:nvPr>
        </p:nvSpPr>
        <p:spPr>
          <a:xfrm>
            <a:off x="964100" y="50250"/>
            <a:ext cx="6996600" cy="7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latin typeface="Arial"/>
                <a:ea typeface="Arial"/>
                <a:cs typeface="Arial"/>
                <a:sym typeface="Arial"/>
              </a:rPr>
              <a:t>KNN</a:t>
            </a:r>
            <a:r>
              <a:rPr lang="en" sz="2600">
                <a:latin typeface="Arial"/>
                <a:ea typeface="Arial"/>
                <a:cs typeface="Arial"/>
                <a:sym typeface="Arial"/>
              </a:rPr>
              <a:t> MODEL </a:t>
            </a:r>
            <a:endParaRPr sz="2600">
              <a:latin typeface="Arial"/>
              <a:ea typeface="Arial"/>
              <a:cs typeface="Arial"/>
              <a:sym typeface="Arial"/>
            </a:endParaRPr>
          </a:p>
        </p:txBody>
      </p:sp>
      <p:pic>
        <p:nvPicPr>
          <p:cNvPr id="599" name="Google Shape;599;p32"/>
          <p:cNvPicPr preferRelativeResize="0"/>
          <p:nvPr/>
        </p:nvPicPr>
        <p:blipFill>
          <a:blip r:embed="rId3">
            <a:alphaModFix/>
          </a:blip>
          <a:stretch>
            <a:fillRect/>
          </a:stretch>
        </p:blipFill>
        <p:spPr>
          <a:xfrm>
            <a:off x="3866625" y="1152475"/>
            <a:ext cx="5209427" cy="2930299"/>
          </a:xfrm>
          <a:prstGeom prst="rect">
            <a:avLst/>
          </a:prstGeom>
          <a:noFill/>
          <a:ln>
            <a:noFill/>
          </a:ln>
        </p:spPr>
      </p:pic>
      <p:sp>
        <p:nvSpPr>
          <p:cNvPr id="600" name="Google Shape;600;p32"/>
          <p:cNvSpPr txBox="1"/>
          <p:nvPr/>
        </p:nvSpPr>
        <p:spPr>
          <a:xfrm>
            <a:off x="339725" y="1152475"/>
            <a:ext cx="3931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u="sng">
                <a:solidFill>
                  <a:srgbClr val="595959"/>
                </a:solidFill>
              </a:rPr>
              <a:t>Data:</a:t>
            </a:r>
            <a:endParaRPr sz="1800">
              <a:solidFill>
                <a:srgbClr val="595959"/>
              </a:solidFill>
            </a:endParaRPr>
          </a:p>
          <a:p>
            <a:pPr indent="-304800" lvl="0" marL="457200" rtl="0" algn="l">
              <a:lnSpc>
                <a:spcPct val="115000"/>
              </a:lnSpc>
              <a:spcBef>
                <a:spcPts val="400"/>
              </a:spcBef>
              <a:spcAft>
                <a:spcPts val="0"/>
              </a:spcAft>
              <a:buClr>
                <a:srgbClr val="595959"/>
              </a:buClr>
              <a:buSzPts val="1200"/>
              <a:buChar char="●"/>
            </a:pPr>
            <a:r>
              <a:rPr lang="en" sz="1200">
                <a:solidFill>
                  <a:srgbClr val="595959"/>
                </a:solidFill>
              </a:rPr>
              <a:t>Features: 134</a:t>
            </a:r>
            <a:endParaRPr sz="1200">
              <a:solidFill>
                <a:srgbClr val="595959"/>
              </a:solidFill>
            </a:endParaRPr>
          </a:p>
          <a:p>
            <a:pPr indent="0" lvl="0" marL="0" rtl="0" algn="l">
              <a:lnSpc>
                <a:spcPct val="115000"/>
              </a:lnSpc>
              <a:spcBef>
                <a:spcPts val="1600"/>
              </a:spcBef>
              <a:spcAft>
                <a:spcPts val="0"/>
              </a:spcAft>
              <a:buNone/>
            </a:pPr>
            <a:r>
              <a:rPr lang="en" sz="1300" u="sng">
                <a:solidFill>
                  <a:srgbClr val="595959"/>
                </a:solidFill>
              </a:rPr>
              <a:t>Model Parameters:</a:t>
            </a:r>
            <a:endParaRPr sz="1300" u="sng">
              <a:solidFill>
                <a:srgbClr val="595959"/>
              </a:solidFill>
            </a:endParaRPr>
          </a:p>
          <a:p>
            <a:pPr indent="-304800" lvl="0" marL="457200" marR="0" rtl="0" algn="l">
              <a:lnSpc>
                <a:spcPct val="115000"/>
              </a:lnSpc>
              <a:spcBef>
                <a:spcPts val="400"/>
              </a:spcBef>
              <a:spcAft>
                <a:spcPts val="0"/>
              </a:spcAft>
              <a:buClr>
                <a:srgbClr val="595959"/>
              </a:buClr>
              <a:buSzPts val="1200"/>
              <a:buChar char="●"/>
            </a:pPr>
            <a:r>
              <a:rPr lang="en" sz="1200">
                <a:solidFill>
                  <a:srgbClr val="595959"/>
                </a:solidFill>
              </a:rPr>
              <a:t>K range =1-10</a:t>
            </a:r>
            <a:endParaRPr sz="1200">
              <a:solidFill>
                <a:srgbClr val="595959"/>
              </a:solidFill>
            </a:endParaRPr>
          </a:p>
          <a:p>
            <a:pPr indent="-304800" lvl="0" marL="457200" marR="0" rtl="0" algn="l">
              <a:lnSpc>
                <a:spcPct val="115000"/>
              </a:lnSpc>
              <a:spcBef>
                <a:spcPts val="0"/>
              </a:spcBef>
              <a:spcAft>
                <a:spcPts val="0"/>
              </a:spcAft>
              <a:buClr>
                <a:srgbClr val="595959"/>
              </a:buClr>
              <a:buSzPts val="1200"/>
              <a:buChar char="●"/>
            </a:pPr>
            <a:r>
              <a:rPr lang="en" sz="1200">
                <a:solidFill>
                  <a:srgbClr val="595959"/>
                </a:solidFill>
              </a:rPr>
              <a:t>Best K = 4</a:t>
            </a:r>
            <a:endParaRPr sz="1200">
              <a:solidFill>
                <a:srgbClr val="595959"/>
              </a:solidFill>
            </a:endParaRPr>
          </a:p>
          <a:p>
            <a:pPr indent="0" lvl="0" marL="0" rtl="0" algn="l">
              <a:lnSpc>
                <a:spcPct val="115000"/>
              </a:lnSpc>
              <a:spcBef>
                <a:spcPts val="1600"/>
              </a:spcBef>
              <a:spcAft>
                <a:spcPts val="0"/>
              </a:spcAft>
              <a:buNone/>
            </a:pPr>
            <a:r>
              <a:rPr lang="en" sz="1300" u="sng">
                <a:solidFill>
                  <a:srgbClr val="595959"/>
                </a:solidFill>
              </a:rPr>
              <a:t>Result:</a:t>
            </a:r>
            <a:endParaRPr sz="1300" u="sng">
              <a:solidFill>
                <a:srgbClr val="595959"/>
              </a:solidFill>
            </a:endParaRPr>
          </a:p>
          <a:p>
            <a:pPr indent="-304800" lvl="0" marL="457200" marR="0" rtl="0" algn="l">
              <a:lnSpc>
                <a:spcPct val="115000"/>
              </a:lnSpc>
              <a:spcBef>
                <a:spcPts val="400"/>
              </a:spcBef>
              <a:spcAft>
                <a:spcPts val="0"/>
              </a:spcAft>
              <a:buClr>
                <a:srgbClr val="595959"/>
              </a:buClr>
              <a:buSzPts val="1200"/>
              <a:buChar char="●"/>
            </a:pPr>
            <a:r>
              <a:rPr lang="en" sz="1200">
                <a:solidFill>
                  <a:srgbClr val="595959"/>
                </a:solidFill>
              </a:rPr>
              <a:t>K=4</a:t>
            </a:r>
            <a:endParaRPr sz="1200">
              <a:solidFill>
                <a:srgbClr val="595959"/>
              </a:solidFill>
            </a:endParaRPr>
          </a:p>
          <a:p>
            <a:pPr indent="-304800" lvl="0" marL="457200" marR="0" rtl="0" algn="l">
              <a:lnSpc>
                <a:spcPct val="115000"/>
              </a:lnSpc>
              <a:spcBef>
                <a:spcPts val="0"/>
              </a:spcBef>
              <a:spcAft>
                <a:spcPts val="0"/>
              </a:spcAft>
              <a:buClr>
                <a:srgbClr val="595959"/>
              </a:buClr>
              <a:buSzPts val="1200"/>
              <a:buChar char="●"/>
            </a:pPr>
            <a:r>
              <a:rPr lang="en" sz="1200">
                <a:solidFill>
                  <a:srgbClr val="595959"/>
                </a:solidFill>
              </a:rPr>
              <a:t>R-square, Training:0.886</a:t>
            </a:r>
            <a:endParaRPr sz="1200">
              <a:solidFill>
                <a:srgbClr val="595959"/>
              </a:solidFill>
            </a:endParaRPr>
          </a:p>
          <a:p>
            <a:pPr indent="-304800" lvl="0" marL="457200" marR="0" rtl="0" algn="l">
              <a:lnSpc>
                <a:spcPct val="115000"/>
              </a:lnSpc>
              <a:spcBef>
                <a:spcPts val="0"/>
              </a:spcBef>
              <a:spcAft>
                <a:spcPts val="0"/>
              </a:spcAft>
              <a:buClr>
                <a:srgbClr val="595959"/>
              </a:buClr>
              <a:buSzPts val="1200"/>
              <a:buChar char="●"/>
            </a:pPr>
            <a:r>
              <a:rPr lang="en" sz="1200">
                <a:solidFill>
                  <a:srgbClr val="595959"/>
                </a:solidFill>
              </a:rPr>
              <a:t>R-square, Development:0.844</a:t>
            </a:r>
            <a:endParaRPr sz="1200">
              <a:solidFill>
                <a:srgbClr val="595959"/>
              </a:solidFill>
            </a:endParaRPr>
          </a:p>
          <a:p>
            <a:pPr indent="-304800" lvl="0" marL="457200" marR="0" rtl="0" algn="l">
              <a:lnSpc>
                <a:spcPct val="115000"/>
              </a:lnSpc>
              <a:spcBef>
                <a:spcPts val="0"/>
              </a:spcBef>
              <a:spcAft>
                <a:spcPts val="0"/>
              </a:spcAft>
              <a:buClr>
                <a:srgbClr val="595959"/>
              </a:buClr>
              <a:buSzPts val="1200"/>
              <a:buChar char="●"/>
            </a:pPr>
            <a:r>
              <a:rPr lang="en" sz="1200">
                <a:solidFill>
                  <a:srgbClr val="595959"/>
                </a:solidFill>
              </a:rPr>
              <a:t>Mean Squared Error, Development:0.025</a:t>
            </a:r>
            <a:endParaRPr sz="1200">
              <a:highlight>
                <a:srgbClr val="FFFFFF"/>
              </a:highlight>
            </a:endParaRPr>
          </a:p>
          <a:p>
            <a:pPr indent="0" lvl="0" marL="457200" rtl="0" algn="l">
              <a:lnSpc>
                <a:spcPct val="115000"/>
              </a:lnSpc>
              <a:spcBef>
                <a:spcPts val="1600"/>
              </a:spcBef>
              <a:spcAft>
                <a:spcPts val="400"/>
              </a:spcAft>
              <a:buNone/>
            </a:pPr>
            <a:r>
              <a:t/>
            </a:r>
            <a:endParaRPr sz="1300" u="sng">
              <a:solidFill>
                <a:srgbClr val="59595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3"/>
          <p:cNvSpPr txBox="1"/>
          <p:nvPr>
            <p:ph type="title"/>
          </p:nvPr>
        </p:nvSpPr>
        <p:spPr>
          <a:xfrm>
            <a:off x="964100" y="12025"/>
            <a:ext cx="6996600" cy="5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latin typeface="Arial"/>
                <a:ea typeface="Arial"/>
                <a:cs typeface="Arial"/>
                <a:sym typeface="Arial"/>
              </a:rPr>
              <a:t>NEURAL NETWORK</a:t>
            </a:r>
            <a:endParaRPr sz="2600">
              <a:latin typeface="Arial"/>
              <a:ea typeface="Arial"/>
              <a:cs typeface="Arial"/>
              <a:sym typeface="Arial"/>
            </a:endParaRPr>
          </a:p>
        </p:txBody>
      </p:sp>
      <p:sp>
        <p:nvSpPr>
          <p:cNvPr id="606" name="Google Shape;606;p33"/>
          <p:cNvSpPr txBox="1"/>
          <p:nvPr>
            <p:ph idx="1" type="body"/>
          </p:nvPr>
        </p:nvSpPr>
        <p:spPr>
          <a:xfrm>
            <a:off x="0" y="736825"/>
            <a:ext cx="8520600" cy="373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1</a:t>
            </a:r>
            <a:r>
              <a:rPr lang="en"/>
              <a:t>. Create &amp; compile the model</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2. Fit the model</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3. Evaluate the model </a:t>
            </a:r>
            <a:endParaRPr/>
          </a:p>
        </p:txBody>
      </p:sp>
      <p:pic>
        <p:nvPicPr>
          <p:cNvPr id="607" name="Google Shape;607;p33"/>
          <p:cNvPicPr preferRelativeResize="0"/>
          <p:nvPr/>
        </p:nvPicPr>
        <p:blipFill>
          <a:blip r:embed="rId3">
            <a:alphaModFix/>
          </a:blip>
          <a:stretch>
            <a:fillRect/>
          </a:stretch>
        </p:blipFill>
        <p:spPr>
          <a:xfrm>
            <a:off x="3094250" y="898712"/>
            <a:ext cx="3746351" cy="486350"/>
          </a:xfrm>
          <a:prstGeom prst="rect">
            <a:avLst/>
          </a:prstGeom>
          <a:noFill/>
          <a:ln>
            <a:noFill/>
          </a:ln>
        </p:spPr>
      </p:pic>
      <p:pic>
        <p:nvPicPr>
          <p:cNvPr id="608" name="Google Shape;608;p33"/>
          <p:cNvPicPr preferRelativeResize="0"/>
          <p:nvPr/>
        </p:nvPicPr>
        <p:blipFill>
          <a:blip r:embed="rId4">
            <a:alphaModFix/>
          </a:blip>
          <a:stretch>
            <a:fillRect/>
          </a:stretch>
        </p:blipFill>
        <p:spPr>
          <a:xfrm>
            <a:off x="1636263" y="1646800"/>
            <a:ext cx="4426200" cy="545450"/>
          </a:xfrm>
          <a:prstGeom prst="rect">
            <a:avLst/>
          </a:prstGeom>
          <a:noFill/>
          <a:ln>
            <a:noFill/>
          </a:ln>
        </p:spPr>
      </p:pic>
      <p:pic>
        <p:nvPicPr>
          <p:cNvPr id="609" name="Google Shape;609;p33"/>
          <p:cNvPicPr preferRelativeResize="0"/>
          <p:nvPr/>
        </p:nvPicPr>
        <p:blipFill>
          <a:blip r:embed="rId5">
            <a:alphaModFix/>
          </a:blip>
          <a:stretch>
            <a:fillRect/>
          </a:stretch>
        </p:blipFill>
        <p:spPr>
          <a:xfrm>
            <a:off x="2283075" y="3751925"/>
            <a:ext cx="2288925" cy="629800"/>
          </a:xfrm>
          <a:prstGeom prst="rect">
            <a:avLst/>
          </a:prstGeom>
          <a:noFill/>
          <a:ln>
            <a:noFill/>
          </a:ln>
        </p:spPr>
      </p:pic>
      <p:pic>
        <p:nvPicPr>
          <p:cNvPr id="610" name="Google Shape;610;p33"/>
          <p:cNvPicPr preferRelativeResize="0"/>
          <p:nvPr/>
        </p:nvPicPr>
        <p:blipFill>
          <a:blip r:embed="rId6">
            <a:alphaModFix/>
          </a:blip>
          <a:stretch>
            <a:fillRect/>
          </a:stretch>
        </p:blipFill>
        <p:spPr>
          <a:xfrm>
            <a:off x="3094250" y="1385050"/>
            <a:ext cx="3746350" cy="175306"/>
          </a:xfrm>
          <a:prstGeom prst="rect">
            <a:avLst/>
          </a:prstGeom>
          <a:noFill/>
          <a:ln>
            <a:noFill/>
          </a:ln>
        </p:spPr>
      </p:pic>
      <p:pic>
        <p:nvPicPr>
          <p:cNvPr id="611" name="Google Shape;611;p33"/>
          <p:cNvPicPr preferRelativeResize="0"/>
          <p:nvPr/>
        </p:nvPicPr>
        <p:blipFill>
          <a:blip r:embed="rId7">
            <a:alphaModFix/>
          </a:blip>
          <a:stretch>
            <a:fillRect/>
          </a:stretch>
        </p:blipFill>
        <p:spPr>
          <a:xfrm>
            <a:off x="2232932" y="2350395"/>
            <a:ext cx="3232876" cy="1298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Quince template">
  <a:themeElements>
    <a:clrScheme name="Custom 347">
      <a:dk1>
        <a:srgbClr val="28324A"/>
      </a:dk1>
      <a:lt1>
        <a:srgbClr val="FFFFFF"/>
      </a:lt1>
      <a:dk2>
        <a:srgbClr val="707685"/>
      </a:dk2>
      <a:lt2>
        <a:srgbClr val="E5E5E5"/>
      </a:lt2>
      <a:accent1>
        <a:srgbClr val="00CEF6"/>
      </a:accent1>
      <a:accent2>
        <a:srgbClr val="3468BC"/>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